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41"/>
  </p:notesMasterIdLst>
  <p:handoutMasterIdLst>
    <p:handoutMasterId r:id="rId42"/>
  </p:handoutMasterIdLst>
  <p:sldIdLst>
    <p:sldId id="256" r:id="rId3"/>
    <p:sldId id="276" r:id="rId4"/>
    <p:sldId id="278" r:id="rId5"/>
    <p:sldId id="279" r:id="rId6"/>
    <p:sldId id="280" r:id="rId7"/>
    <p:sldId id="281" r:id="rId8"/>
    <p:sldId id="282" r:id="rId9"/>
    <p:sldId id="283" r:id="rId10"/>
    <p:sldId id="284" r:id="rId11"/>
    <p:sldId id="285" r:id="rId12"/>
    <p:sldId id="286" r:id="rId13"/>
    <p:sldId id="287" r:id="rId14"/>
    <p:sldId id="288" r:id="rId15"/>
    <p:sldId id="289" r:id="rId16"/>
    <p:sldId id="290" r:id="rId17"/>
    <p:sldId id="291" r:id="rId18"/>
    <p:sldId id="292" r:id="rId19"/>
    <p:sldId id="293" r:id="rId20"/>
    <p:sldId id="294" r:id="rId21"/>
    <p:sldId id="295" r:id="rId22"/>
    <p:sldId id="296" r:id="rId23"/>
    <p:sldId id="297" r:id="rId24"/>
    <p:sldId id="298" r:id="rId25"/>
    <p:sldId id="299" r:id="rId26"/>
    <p:sldId id="300" r:id="rId27"/>
    <p:sldId id="301" r:id="rId28"/>
    <p:sldId id="302" r:id="rId29"/>
    <p:sldId id="303" r:id="rId30"/>
    <p:sldId id="304" r:id="rId31"/>
    <p:sldId id="305" r:id="rId32"/>
    <p:sldId id="307" r:id="rId33"/>
    <p:sldId id="306" r:id="rId34"/>
    <p:sldId id="308" r:id="rId35"/>
    <p:sldId id="309" r:id="rId36"/>
    <p:sldId id="310" r:id="rId37"/>
    <p:sldId id="311" r:id="rId38"/>
    <p:sldId id="313" r:id="rId39"/>
    <p:sldId id="312" r:id="rId4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8" d="100"/>
          <a:sy n="128" d="100"/>
        </p:scale>
        <p:origin x="-2656"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notesMaster" Target="notesMasters/notesMaster1.xml"/><Relationship Id="rId42" Type="http://schemas.openxmlformats.org/officeDocument/2006/relationships/handoutMaster" Target="handoutMasters/handoutMaster1.xml"/><Relationship Id="rId43" Type="http://schemas.openxmlformats.org/officeDocument/2006/relationships/printerSettings" Target="printerSettings/printerSettings1.bin"/><Relationship Id="rId44" Type="http://schemas.openxmlformats.org/officeDocument/2006/relationships/presProps" Target="presProps.xml"/><Relationship Id="rId4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4A1AB2-A332-3146-8F7E-E31DD1CFB086}" type="datetimeFigureOut">
              <a:rPr lang="en-US" smtClean="0"/>
              <a:t>13/11/12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15C0216-A86B-4044-AC1F-12D6BC47857B}" type="slidenum">
              <a:rPr lang="en-US" smtClean="0"/>
              <a:t>‹#›</a:t>
            </a:fld>
            <a:endParaRPr lang="en-US"/>
          </a:p>
        </p:txBody>
      </p:sp>
    </p:spTree>
    <p:extLst>
      <p:ext uri="{BB962C8B-B14F-4D97-AF65-F5344CB8AC3E}">
        <p14:creationId xmlns:p14="http://schemas.microsoft.com/office/powerpoint/2010/main" val="28636735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B0548C-B5B9-A041-8AB0-98FE2BB47189}" type="datetimeFigureOut">
              <a:rPr lang="en-US" smtClean="0"/>
              <a:t>13/11/12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70FF38-7B39-E843-B28C-BC34D79F2279}" type="slidenum">
              <a:rPr lang="en-US" smtClean="0"/>
              <a:t>‹#›</a:t>
            </a:fld>
            <a:endParaRPr lang="en-US"/>
          </a:p>
        </p:txBody>
      </p:sp>
    </p:spTree>
    <p:extLst>
      <p:ext uri="{BB962C8B-B14F-4D97-AF65-F5344CB8AC3E}">
        <p14:creationId xmlns:p14="http://schemas.microsoft.com/office/powerpoint/2010/main" val="1875170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70FF38-7B39-E843-B28C-BC34D79F2279}" type="slidenum">
              <a:rPr lang="en-US" smtClean="0"/>
              <a:t>1</a:t>
            </a:fld>
            <a:endParaRPr lang="en-US"/>
          </a:p>
        </p:txBody>
      </p:sp>
    </p:spTree>
    <p:extLst>
      <p:ext uri="{BB962C8B-B14F-4D97-AF65-F5344CB8AC3E}">
        <p14:creationId xmlns:p14="http://schemas.microsoft.com/office/powerpoint/2010/main" val="432844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72942"/>
            <a:ext cx="4994018" cy="2061115"/>
          </a:xfrm>
        </p:spPr>
        <p:txBody>
          <a:bodyPr/>
          <a:lstStyle>
            <a:lvl1pPr>
              <a:defRPr>
                <a:solidFill>
                  <a:schemeClr val="tx1">
                    <a:lumMod val="65000"/>
                    <a:lumOff val="35000"/>
                  </a:schemeClr>
                </a:solidFill>
              </a:defRPr>
            </a:lvl1pPr>
          </a:lstStyle>
          <a:p>
            <a:r>
              <a:rPr lang="en-AU" dirty="0" smtClean="0"/>
              <a:t>Click to edit Master title style</a:t>
            </a:r>
            <a:endParaRPr lang="en-US" dirty="0"/>
          </a:p>
        </p:txBody>
      </p:sp>
    </p:spTree>
    <p:extLst>
      <p:ext uri="{BB962C8B-B14F-4D97-AF65-F5344CB8AC3E}">
        <p14:creationId xmlns:p14="http://schemas.microsoft.com/office/powerpoint/2010/main" val="2695434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a:xfrm>
            <a:off x="457200" y="1600201"/>
            <a:ext cx="8229600" cy="3900224"/>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Tree>
    <p:extLst>
      <p:ext uri="{BB962C8B-B14F-4D97-AF65-F5344CB8AC3E}">
        <p14:creationId xmlns:p14="http://schemas.microsoft.com/office/powerpoint/2010/main" val="1480826494"/>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theme" Target="../theme/theme2.xml"/><Relationship Id="rId3"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Front cover image.jp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2224690"/>
            <a:ext cx="9144000" cy="8406580"/>
          </a:xfrm>
          <a:prstGeom prst="rect">
            <a:avLst/>
          </a:prstGeom>
        </p:spPr>
      </p:pic>
      <p:sp>
        <p:nvSpPr>
          <p:cNvPr id="2" name="Title Placeholder 1"/>
          <p:cNvSpPr>
            <a:spLocks noGrp="1"/>
          </p:cNvSpPr>
          <p:nvPr>
            <p:ph type="title"/>
          </p:nvPr>
        </p:nvSpPr>
        <p:spPr>
          <a:xfrm>
            <a:off x="641131" y="4268568"/>
            <a:ext cx="5376041" cy="1599707"/>
          </a:xfrm>
          <a:prstGeom prst="rect">
            <a:avLst/>
          </a:prstGeom>
        </p:spPr>
        <p:txBody>
          <a:bodyPr vert="horz" lIns="91440" tIns="45720" rIns="91440" bIns="45720" rtlCol="0" anchor="ctr">
            <a:normAutofit/>
          </a:bodyPr>
          <a:lstStyle/>
          <a:p>
            <a:r>
              <a:rPr lang="en-AU" dirty="0" smtClean="0"/>
              <a:t>Click to edit Master title style</a:t>
            </a:r>
            <a:endParaRPr lang="en-US" dirty="0"/>
          </a:p>
        </p:txBody>
      </p:sp>
      <p:sp>
        <p:nvSpPr>
          <p:cNvPr id="3" name="Slide Number Placeholder 2"/>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FA459B-72A6-544D-B27B-E91752B3DF75}" type="slidenum">
              <a:rPr lang="en-US" smtClean="0"/>
              <a:t>‹#›</a:t>
            </a:fld>
            <a:endParaRPr lang="en-US"/>
          </a:p>
        </p:txBody>
      </p:sp>
    </p:spTree>
    <p:extLst>
      <p:ext uri="{BB962C8B-B14F-4D97-AF65-F5344CB8AC3E}">
        <p14:creationId xmlns:p14="http://schemas.microsoft.com/office/powerpoint/2010/main" val="739321800"/>
      </p:ext>
    </p:extLst>
  </p:cSld>
  <p:clrMap bg1="lt1" tx1="dk1" bg2="lt2" tx2="dk2" accent1="accent1" accent2="accent2" accent3="accent3" accent4="accent4" accent5="accent5" accent6="accent6" hlink="hlink" folHlink="folHlink"/>
  <p:sldLayoutIdLst>
    <p:sldLayoutId id="2147483649" r:id="rId1"/>
  </p:sldLayoutIdLst>
  <p:hf hdr="0" ftr="0" dt="0"/>
  <p:txStyles>
    <p:titleStyle>
      <a:lvl1pPr algn="l"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Footer image.jp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397" y="5309616"/>
            <a:ext cx="7559040" cy="1548384"/>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dirty="0" smtClean="0"/>
              <a:t>Click to edit Master title style</a:t>
            </a:r>
            <a:endParaRPr lang="en-US" dirty="0"/>
          </a:p>
        </p:txBody>
      </p:sp>
      <p:sp>
        <p:nvSpPr>
          <p:cNvPr id="3" name="Text Placeholder 2"/>
          <p:cNvSpPr>
            <a:spLocks noGrp="1"/>
          </p:cNvSpPr>
          <p:nvPr>
            <p:ph type="body" idx="1"/>
          </p:nvPr>
        </p:nvSpPr>
        <p:spPr>
          <a:xfrm>
            <a:off x="457200" y="1600200"/>
            <a:ext cx="8229600" cy="3892433"/>
          </a:xfrm>
          <a:prstGeom prst="rect">
            <a:avLst/>
          </a:prstGeom>
        </p:spPr>
        <p:txBody>
          <a:bodyPr vert="horz" lIns="91440" tIns="45720" rIns="91440" bIns="45720" rtlCol="0">
            <a:normAutofit/>
          </a:bodyPr>
          <a:lstStyle/>
          <a:p>
            <a:pPr lvl="0"/>
            <a:r>
              <a:rPr lang="en-AU" dirty="0" smtClean="0"/>
              <a:t>Click to edit Master text styles</a:t>
            </a:r>
          </a:p>
          <a:p>
            <a:pPr lvl="1"/>
            <a:r>
              <a:rPr lang="en-AU" dirty="0" smtClean="0"/>
              <a:t>Second level</a:t>
            </a:r>
          </a:p>
          <a:p>
            <a:pPr lvl="2"/>
            <a:r>
              <a:rPr lang="en-AU" dirty="0" smtClean="0"/>
              <a:t>Third level</a:t>
            </a:r>
          </a:p>
          <a:p>
            <a:pPr lvl="3"/>
            <a:r>
              <a:rPr lang="en-AU" dirty="0" smtClean="0"/>
              <a:t>Fourth level</a:t>
            </a:r>
          </a:p>
          <a:p>
            <a:pPr lvl="4"/>
            <a:r>
              <a:rPr lang="en-AU" dirty="0" smtClean="0"/>
              <a:t>Fifth level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06492A-E48C-FD49-8BE2-DC59C0CE97BE}" type="slidenum">
              <a:rPr lang="en-US" smtClean="0"/>
              <a:t>‹#›</a:t>
            </a:fld>
            <a:endParaRPr lang="en-US"/>
          </a:p>
        </p:txBody>
      </p:sp>
    </p:spTree>
    <p:extLst>
      <p:ext uri="{BB962C8B-B14F-4D97-AF65-F5344CB8AC3E}">
        <p14:creationId xmlns:p14="http://schemas.microsoft.com/office/powerpoint/2010/main" val="2101174164"/>
      </p:ext>
    </p:extLst>
  </p:cSld>
  <p:clrMap bg1="lt1" tx1="dk1" bg2="lt2" tx2="dk2" accent1="accent1" accent2="accent2" accent3="accent3" accent4="accent4" accent5="accent5" accent6="accent6" hlink="hlink" folHlink="folHlink"/>
  <p:sldLayoutIdLst>
    <p:sldLayoutId id="2147483662" r:id="rId1"/>
  </p:sldLayoutIdLst>
  <p:hf hdr="0" ftr="0" dt="0"/>
  <p:txStyles>
    <p:titleStyle>
      <a:lvl1pPr algn="l" defTabSz="457200" rtl="0" eaLnBrk="1" latinLnBrk="0" hangingPunct="1">
        <a:spcBef>
          <a:spcPct val="0"/>
        </a:spcBef>
        <a:buNone/>
        <a:defRPr sz="4400" kern="1200">
          <a:solidFill>
            <a:schemeClr val="tx1">
              <a:lumMod val="65000"/>
              <a:lumOff val="35000"/>
            </a:schemeClr>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lumMod val="65000"/>
              <a:lumOff val="35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lumMod val="65000"/>
              <a:lumOff val="35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lumMod val="65000"/>
              <a:lumOff val="3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4192052"/>
            <a:ext cx="6705252" cy="2133018"/>
          </a:xfrm>
        </p:spPr>
        <p:txBody>
          <a:bodyPr>
            <a:normAutofit/>
          </a:bodyPr>
          <a:lstStyle/>
          <a:p>
            <a:r>
              <a:rPr lang="en-AU" dirty="0" smtClean="0">
                <a:solidFill>
                  <a:schemeClr val="accent5"/>
                </a:solidFill>
                <a:latin typeface="Manita Px"/>
                <a:cs typeface="Manita Px"/>
              </a:rPr>
              <a:t>7 Assessment for Development and Learning</a:t>
            </a:r>
            <a:endParaRPr lang="en-US" dirty="0">
              <a:solidFill>
                <a:schemeClr val="accent5"/>
              </a:solidFill>
              <a:latin typeface="Manita Px"/>
              <a:cs typeface="Manita Px"/>
            </a:endParaRPr>
          </a:p>
        </p:txBody>
      </p:sp>
    </p:spTree>
    <p:extLst>
      <p:ext uri="{BB962C8B-B14F-4D97-AF65-F5344CB8AC3E}">
        <p14:creationId xmlns:p14="http://schemas.microsoft.com/office/powerpoint/2010/main" val="766046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50" y="274638"/>
            <a:ext cx="8731250" cy="1143000"/>
          </a:xfrm>
        </p:spPr>
        <p:txBody>
          <a:bodyPr>
            <a:normAutofit fontScale="90000"/>
          </a:bodyPr>
          <a:lstStyle/>
          <a:p>
            <a:r>
              <a:rPr lang="en-US" dirty="0" smtClean="0">
                <a:solidFill>
                  <a:srgbClr val="4F81BD"/>
                </a:solidFill>
                <a:latin typeface="Manita Px"/>
                <a:cs typeface="Manita Px"/>
              </a:rPr>
              <a:t>Assessment as learning and development</a:t>
            </a:r>
            <a:endParaRPr lang="en-US" dirty="0">
              <a:solidFill>
                <a:srgbClr val="4F81BD"/>
              </a:solidFill>
              <a:latin typeface="Manita Px"/>
              <a:cs typeface="Manita Px"/>
            </a:endParaRPr>
          </a:p>
        </p:txBody>
      </p:sp>
      <p:sp>
        <p:nvSpPr>
          <p:cNvPr id="3" name="Content Placeholder 2"/>
          <p:cNvSpPr>
            <a:spLocks noGrp="1"/>
          </p:cNvSpPr>
          <p:nvPr>
            <p:ph idx="1"/>
          </p:nvPr>
        </p:nvSpPr>
        <p:spPr/>
        <p:txBody>
          <a:bodyPr>
            <a:normAutofit fontScale="77500" lnSpcReduction="20000"/>
          </a:bodyPr>
          <a:lstStyle/>
          <a:p>
            <a:r>
              <a:rPr lang="en-US" dirty="0" smtClean="0"/>
              <a:t>Occurs when professionals involve children actively in assessing their learning and development</a:t>
            </a:r>
          </a:p>
          <a:p>
            <a:r>
              <a:rPr lang="en-US" dirty="0" smtClean="0"/>
              <a:t>By monitoring and thinking about what and how they learnt with adults and peers, children see themselves as learners and can use this information to learn more effectively and take more control over their learning</a:t>
            </a:r>
          </a:p>
          <a:p>
            <a:r>
              <a:rPr lang="en-US" dirty="0" smtClean="0"/>
              <a:t>Assessment as learning recognises that children are competent and capable learners from birth</a:t>
            </a:r>
          </a:p>
          <a:p>
            <a:r>
              <a:rPr lang="en-US" dirty="0" smtClean="0"/>
              <a:t>When professionals ask children to explain how they learnt something or who helped them to learn, they are using assessment as a tool to support learning</a:t>
            </a:r>
            <a:endParaRPr lang="en-AU" dirty="0"/>
          </a:p>
        </p:txBody>
      </p:sp>
    </p:spTree>
    <p:extLst>
      <p:ext uri="{BB962C8B-B14F-4D97-AF65-F5344CB8AC3E}">
        <p14:creationId xmlns:p14="http://schemas.microsoft.com/office/powerpoint/2010/main" val="737296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50" y="274638"/>
            <a:ext cx="8731250" cy="1143000"/>
          </a:xfrm>
        </p:spPr>
        <p:txBody>
          <a:bodyPr>
            <a:normAutofit fontScale="90000"/>
          </a:bodyPr>
          <a:lstStyle/>
          <a:p>
            <a:r>
              <a:rPr lang="en-US" dirty="0" smtClean="0">
                <a:solidFill>
                  <a:srgbClr val="4F81BD"/>
                </a:solidFill>
                <a:latin typeface="Manita Px"/>
                <a:cs typeface="Manita Px"/>
              </a:rPr>
              <a:t>Assessment for learning and development</a:t>
            </a:r>
            <a:endParaRPr lang="en-US" dirty="0">
              <a:solidFill>
                <a:srgbClr val="4F81BD"/>
              </a:solidFill>
              <a:latin typeface="Manita Px"/>
              <a:cs typeface="Manita Px"/>
            </a:endParaRPr>
          </a:p>
        </p:txBody>
      </p:sp>
      <p:sp>
        <p:nvSpPr>
          <p:cNvPr id="3" name="Content Placeholder 2"/>
          <p:cNvSpPr>
            <a:spLocks noGrp="1"/>
          </p:cNvSpPr>
          <p:nvPr>
            <p:ph idx="1"/>
          </p:nvPr>
        </p:nvSpPr>
        <p:spPr/>
        <p:txBody>
          <a:bodyPr>
            <a:normAutofit/>
          </a:bodyPr>
          <a:lstStyle/>
          <a:p>
            <a:r>
              <a:rPr lang="en-US" dirty="0"/>
              <a:t>I</a:t>
            </a:r>
            <a:r>
              <a:rPr lang="en-US" dirty="0" smtClean="0"/>
              <a:t>s </a:t>
            </a:r>
            <a:r>
              <a:rPr lang="en-US" dirty="0"/>
              <a:t>a continuous process of </a:t>
            </a:r>
            <a:r>
              <a:rPr lang="en-US" dirty="0" smtClean="0"/>
              <a:t>finding out </a:t>
            </a:r>
            <a:r>
              <a:rPr lang="en-US" dirty="0"/>
              <a:t>what children know, understand, and can do in order to plan </a:t>
            </a:r>
            <a:r>
              <a:rPr lang="en-US" i="1" dirty="0" smtClean="0"/>
              <a:t>what next</a:t>
            </a:r>
            <a:r>
              <a:rPr lang="en-US" dirty="0" smtClean="0"/>
              <a:t>, </a:t>
            </a:r>
            <a:r>
              <a:rPr lang="en-US" dirty="0" smtClean="0"/>
              <a:t>building </a:t>
            </a:r>
            <a:r>
              <a:rPr lang="en-US" dirty="0"/>
              <a:t>on previous learning and </a:t>
            </a:r>
            <a:r>
              <a:rPr lang="en-US" dirty="0" smtClean="0"/>
              <a:t>supporting </a:t>
            </a:r>
            <a:r>
              <a:rPr lang="en-US" dirty="0"/>
              <a:t>new learning</a:t>
            </a:r>
            <a:endParaRPr lang="en-AU" dirty="0"/>
          </a:p>
        </p:txBody>
      </p:sp>
    </p:spTree>
    <p:extLst>
      <p:ext uri="{BB962C8B-B14F-4D97-AF65-F5344CB8AC3E}">
        <p14:creationId xmlns:p14="http://schemas.microsoft.com/office/powerpoint/2010/main" val="2996669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50" y="274638"/>
            <a:ext cx="8731250" cy="1143000"/>
          </a:xfrm>
        </p:spPr>
        <p:txBody>
          <a:bodyPr>
            <a:normAutofit fontScale="90000"/>
          </a:bodyPr>
          <a:lstStyle/>
          <a:p>
            <a:r>
              <a:rPr lang="en-US" dirty="0" smtClean="0">
                <a:solidFill>
                  <a:srgbClr val="4F81BD"/>
                </a:solidFill>
                <a:latin typeface="Manita Px"/>
                <a:cs typeface="Manita Px"/>
              </a:rPr>
              <a:t>Assessing for learning and development</a:t>
            </a:r>
            <a:endParaRPr lang="en-US" dirty="0">
              <a:solidFill>
                <a:srgbClr val="4F81BD"/>
              </a:solidFill>
              <a:latin typeface="Manita Px"/>
              <a:cs typeface="Manita Px"/>
            </a:endParaRPr>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Professionals </a:t>
            </a:r>
            <a:r>
              <a:rPr lang="en-US" dirty="0"/>
              <a:t>analyse and interpret the information they collect through critical reflection and discussion with colleagues, families, children and other professionals using:</a:t>
            </a:r>
            <a:endParaRPr lang="en-AU" dirty="0"/>
          </a:p>
          <a:p>
            <a:pPr lvl="1"/>
            <a:r>
              <a:rPr lang="en-AU" dirty="0"/>
              <a:t>knowledge of child development and learning</a:t>
            </a:r>
          </a:p>
          <a:p>
            <a:pPr lvl="1"/>
            <a:r>
              <a:rPr lang="en-AU" dirty="0"/>
              <a:t>deep understanding of the Learning and Development Outcomes including  dispositions for learning</a:t>
            </a:r>
          </a:p>
          <a:p>
            <a:pPr lvl="1"/>
            <a:r>
              <a:rPr lang="en-AU" dirty="0"/>
              <a:t>knowledge of the child’s social and cultural background (the child in context)</a:t>
            </a:r>
          </a:p>
          <a:p>
            <a:pPr lvl="1"/>
            <a:r>
              <a:rPr lang="en-AU" dirty="0"/>
              <a:t>families’ understanding about their children’s learning and development at home and in the local community</a:t>
            </a:r>
          </a:p>
          <a:p>
            <a:pPr lvl="1"/>
            <a:r>
              <a:rPr lang="en-AU" dirty="0"/>
              <a:t>information from other professionals involved with the child</a:t>
            </a:r>
          </a:p>
        </p:txBody>
      </p:sp>
    </p:spTree>
    <p:extLst>
      <p:ext uri="{BB962C8B-B14F-4D97-AF65-F5344CB8AC3E}">
        <p14:creationId xmlns:p14="http://schemas.microsoft.com/office/powerpoint/2010/main" val="1988892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50" y="274638"/>
            <a:ext cx="8731250" cy="1143000"/>
          </a:xfrm>
        </p:spPr>
        <p:txBody>
          <a:bodyPr>
            <a:normAutofit/>
          </a:bodyPr>
          <a:lstStyle/>
          <a:p>
            <a:r>
              <a:rPr lang="en-US" dirty="0" smtClean="0">
                <a:solidFill>
                  <a:srgbClr val="4F81BD"/>
                </a:solidFill>
                <a:latin typeface="Manita Px"/>
                <a:cs typeface="Manita Px"/>
              </a:rPr>
              <a:t>Why assess?</a:t>
            </a:r>
            <a:endParaRPr lang="en-US" dirty="0">
              <a:solidFill>
                <a:srgbClr val="4F81BD"/>
              </a:solidFill>
              <a:latin typeface="Manita Px"/>
              <a:cs typeface="Manita Px"/>
            </a:endParaRPr>
          </a:p>
        </p:txBody>
      </p:sp>
      <p:sp>
        <p:nvSpPr>
          <p:cNvPr id="3" name="Content Placeholder 2"/>
          <p:cNvSpPr>
            <a:spLocks noGrp="1"/>
          </p:cNvSpPr>
          <p:nvPr>
            <p:ph idx="1"/>
          </p:nvPr>
        </p:nvSpPr>
        <p:spPr/>
        <p:txBody>
          <a:bodyPr>
            <a:normAutofit fontScale="85000" lnSpcReduction="10000"/>
          </a:bodyPr>
          <a:lstStyle/>
          <a:p>
            <a:r>
              <a:rPr lang="en-US" dirty="0"/>
              <a:t>Assessment allows professionals to:</a:t>
            </a:r>
          </a:p>
          <a:p>
            <a:pPr lvl="1"/>
            <a:r>
              <a:rPr lang="en-US" dirty="0" smtClean="0"/>
              <a:t>use</a:t>
            </a:r>
            <a:r>
              <a:rPr lang="en-US" dirty="0"/>
              <a:t>/interpret evidence to identify what children already know, can do </a:t>
            </a:r>
            <a:r>
              <a:rPr lang="en-US" dirty="0" smtClean="0"/>
              <a:t>and are </a:t>
            </a:r>
            <a:r>
              <a:rPr lang="en-US" dirty="0"/>
              <a:t>ready to learn</a:t>
            </a:r>
          </a:p>
          <a:p>
            <a:pPr lvl="1"/>
            <a:r>
              <a:rPr lang="en-US" dirty="0" smtClean="0"/>
              <a:t>monitor </a:t>
            </a:r>
            <a:r>
              <a:rPr lang="en-US" dirty="0"/>
              <a:t>children’s progress and achievements over time</a:t>
            </a:r>
          </a:p>
          <a:p>
            <a:pPr lvl="1"/>
            <a:r>
              <a:rPr lang="en-US" dirty="0" smtClean="0"/>
              <a:t>make </a:t>
            </a:r>
            <a:r>
              <a:rPr lang="en-US" dirty="0"/>
              <a:t>decisions about experiences and opportunities to advance </a:t>
            </a:r>
            <a:r>
              <a:rPr lang="en-US" dirty="0" smtClean="0"/>
              <a:t>learning and </a:t>
            </a:r>
            <a:r>
              <a:rPr lang="en-US" dirty="0"/>
              <a:t>development in response to individual children’s strengths, abilities</a:t>
            </a:r>
            <a:r>
              <a:rPr lang="en-US" dirty="0" smtClean="0"/>
              <a:t>, interests </a:t>
            </a:r>
            <a:r>
              <a:rPr lang="en-US" dirty="0"/>
              <a:t>and needs</a:t>
            </a:r>
          </a:p>
          <a:p>
            <a:pPr lvl="1"/>
            <a:r>
              <a:rPr lang="en-US" dirty="0" smtClean="0"/>
              <a:t>identify </a:t>
            </a:r>
            <a:r>
              <a:rPr lang="en-US" dirty="0"/>
              <a:t>children who may benefit from additional or specialised </a:t>
            </a:r>
            <a:r>
              <a:rPr lang="en-US" dirty="0" smtClean="0"/>
              <a:t>support and </a:t>
            </a:r>
            <a:r>
              <a:rPr lang="en-US" dirty="0"/>
              <a:t>what these supports should </a:t>
            </a:r>
            <a:r>
              <a:rPr lang="en-US" dirty="0" smtClean="0"/>
              <a:t>be</a:t>
            </a:r>
            <a:endParaRPr lang="en-US" dirty="0"/>
          </a:p>
        </p:txBody>
      </p:sp>
    </p:spTree>
    <p:extLst>
      <p:ext uri="{BB962C8B-B14F-4D97-AF65-F5344CB8AC3E}">
        <p14:creationId xmlns:p14="http://schemas.microsoft.com/office/powerpoint/2010/main" val="22730280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50" y="274638"/>
            <a:ext cx="8731250" cy="1143000"/>
          </a:xfrm>
        </p:spPr>
        <p:txBody>
          <a:bodyPr>
            <a:normAutofit/>
          </a:bodyPr>
          <a:lstStyle/>
          <a:p>
            <a:r>
              <a:rPr lang="en-US" dirty="0" smtClean="0">
                <a:solidFill>
                  <a:srgbClr val="4F81BD"/>
                </a:solidFill>
                <a:latin typeface="Manita Px"/>
                <a:cs typeface="Manita Px"/>
              </a:rPr>
              <a:t>Why assess? (</a:t>
            </a:r>
            <a:r>
              <a:rPr lang="en-US" dirty="0" smtClean="0">
                <a:solidFill>
                  <a:srgbClr val="4F81BD"/>
                </a:solidFill>
                <a:latin typeface="Manita Px"/>
                <a:cs typeface="Manita Px"/>
              </a:rPr>
              <a:t>cont.)</a:t>
            </a:r>
            <a:endParaRPr lang="en-US" dirty="0">
              <a:solidFill>
                <a:srgbClr val="4F81BD"/>
              </a:solidFill>
              <a:latin typeface="Manita Px"/>
              <a:cs typeface="Manita Px"/>
            </a:endParaRPr>
          </a:p>
        </p:txBody>
      </p:sp>
      <p:sp>
        <p:nvSpPr>
          <p:cNvPr id="3" name="Content Placeholder 2"/>
          <p:cNvSpPr>
            <a:spLocks noGrp="1"/>
          </p:cNvSpPr>
          <p:nvPr>
            <p:ph idx="1"/>
          </p:nvPr>
        </p:nvSpPr>
        <p:spPr/>
        <p:txBody>
          <a:bodyPr>
            <a:normAutofit fontScale="85000" lnSpcReduction="20000"/>
          </a:bodyPr>
          <a:lstStyle/>
          <a:p>
            <a:r>
              <a:rPr lang="en-US" dirty="0"/>
              <a:t>Assessment allows professionals to:</a:t>
            </a:r>
          </a:p>
          <a:p>
            <a:pPr lvl="1"/>
            <a:r>
              <a:rPr lang="en-AU" dirty="0"/>
              <a:t>communicate and collaborate with children, families and other professionals about children’s learning and development</a:t>
            </a:r>
          </a:p>
          <a:p>
            <a:pPr lvl="1"/>
            <a:r>
              <a:rPr lang="en-AU" dirty="0"/>
              <a:t>work in partnership with families and children to plan meaningful learning experiences</a:t>
            </a:r>
          </a:p>
          <a:p>
            <a:pPr lvl="1"/>
            <a:r>
              <a:rPr lang="en-AU" dirty="0"/>
              <a:t>recognise that what professionals plan, do, say and provide contributes to every child’s learning</a:t>
            </a:r>
          </a:p>
          <a:p>
            <a:pPr lvl="1"/>
            <a:r>
              <a:rPr lang="en-AU" dirty="0"/>
              <a:t>evaluate and improve curriculum </a:t>
            </a:r>
            <a:r>
              <a:rPr lang="en-AU" dirty="0" smtClean="0"/>
              <a:t>decision-making </a:t>
            </a:r>
            <a:r>
              <a:rPr lang="en-AU" dirty="0"/>
              <a:t>so that what is planned has rigour – that is it is meaningful and worth children knowing and doing</a:t>
            </a:r>
          </a:p>
        </p:txBody>
      </p:sp>
    </p:spTree>
    <p:extLst>
      <p:ext uri="{BB962C8B-B14F-4D97-AF65-F5344CB8AC3E}">
        <p14:creationId xmlns:p14="http://schemas.microsoft.com/office/powerpoint/2010/main" val="17363434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50" y="274638"/>
            <a:ext cx="8731250" cy="1143000"/>
          </a:xfrm>
        </p:spPr>
        <p:txBody>
          <a:bodyPr>
            <a:normAutofit fontScale="90000"/>
          </a:bodyPr>
          <a:lstStyle/>
          <a:p>
            <a:r>
              <a:rPr lang="en-US" dirty="0" smtClean="0">
                <a:solidFill>
                  <a:srgbClr val="4F81BD"/>
                </a:solidFill>
                <a:latin typeface="Manita Px"/>
                <a:cs typeface="Manita Px"/>
              </a:rPr>
              <a:t>Empowering children through assessment</a:t>
            </a:r>
            <a:endParaRPr lang="en-US" dirty="0">
              <a:solidFill>
                <a:srgbClr val="4F81BD"/>
              </a:solidFill>
              <a:latin typeface="Manita Px"/>
              <a:cs typeface="Manita Px"/>
            </a:endParaRPr>
          </a:p>
        </p:txBody>
      </p:sp>
      <p:sp>
        <p:nvSpPr>
          <p:cNvPr id="3" name="Content Placeholder 2"/>
          <p:cNvSpPr>
            <a:spLocks noGrp="1"/>
          </p:cNvSpPr>
          <p:nvPr>
            <p:ph idx="1"/>
          </p:nvPr>
        </p:nvSpPr>
        <p:spPr/>
        <p:txBody>
          <a:bodyPr>
            <a:normAutofit/>
          </a:bodyPr>
          <a:lstStyle/>
          <a:p>
            <a:r>
              <a:rPr lang="en-AU" dirty="0" smtClean="0"/>
              <a:t>Children’s awareness of progress </a:t>
            </a:r>
          </a:p>
          <a:p>
            <a:r>
              <a:rPr lang="en-AU" dirty="0" smtClean="0"/>
              <a:t>Meta-cognition and its link to learning dispositions</a:t>
            </a:r>
          </a:p>
          <a:p>
            <a:r>
              <a:rPr lang="en-AU" dirty="0" smtClean="0"/>
              <a:t>Professionals modelling and talking</a:t>
            </a:r>
          </a:p>
          <a:p>
            <a:r>
              <a:rPr lang="en-AU" dirty="0" smtClean="0"/>
              <a:t>Assessment as a dynamic process</a:t>
            </a:r>
          </a:p>
          <a:p>
            <a:endParaRPr lang="en-AU" dirty="0"/>
          </a:p>
        </p:txBody>
      </p:sp>
    </p:spTree>
    <p:extLst>
      <p:ext uri="{BB962C8B-B14F-4D97-AF65-F5344CB8AC3E}">
        <p14:creationId xmlns:p14="http://schemas.microsoft.com/office/powerpoint/2010/main" val="19763330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50" y="274638"/>
            <a:ext cx="8731250" cy="1143000"/>
          </a:xfrm>
        </p:spPr>
        <p:txBody>
          <a:bodyPr>
            <a:normAutofit/>
          </a:bodyPr>
          <a:lstStyle/>
          <a:p>
            <a:r>
              <a:rPr lang="en-US" dirty="0">
                <a:solidFill>
                  <a:srgbClr val="4F81BD"/>
                </a:solidFill>
                <a:latin typeface="Manita Px"/>
                <a:cs typeface="Manita Px"/>
              </a:rPr>
              <a:t>E</a:t>
            </a:r>
            <a:r>
              <a:rPr lang="en-US" dirty="0" smtClean="0">
                <a:solidFill>
                  <a:srgbClr val="4F81BD"/>
                </a:solidFill>
                <a:latin typeface="Manita Px"/>
                <a:cs typeface="Manita Px"/>
              </a:rPr>
              <a:t>arly </a:t>
            </a:r>
            <a:r>
              <a:rPr lang="en-US" dirty="0">
                <a:solidFill>
                  <a:srgbClr val="4F81BD"/>
                </a:solidFill>
                <a:latin typeface="Manita Px"/>
                <a:cs typeface="Manita Px"/>
              </a:rPr>
              <a:t>Y</a:t>
            </a:r>
            <a:r>
              <a:rPr lang="en-US" dirty="0" smtClean="0">
                <a:solidFill>
                  <a:srgbClr val="4F81BD"/>
                </a:solidFill>
                <a:latin typeface="Manita Px"/>
                <a:cs typeface="Manita Px"/>
              </a:rPr>
              <a:t>ears </a:t>
            </a:r>
            <a:r>
              <a:rPr lang="en-US" dirty="0">
                <a:solidFill>
                  <a:srgbClr val="4F81BD"/>
                </a:solidFill>
                <a:latin typeface="Manita Px"/>
                <a:cs typeface="Manita Px"/>
              </a:rPr>
              <a:t>P</a:t>
            </a:r>
            <a:r>
              <a:rPr lang="en-US" dirty="0" smtClean="0">
                <a:solidFill>
                  <a:srgbClr val="4F81BD"/>
                </a:solidFill>
                <a:latin typeface="Manita Px"/>
                <a:cs typeface="Manita Px"/>
              </a:rPr>
              <a:t>lanning </a:t>
            </a:r>
            <a:r>
              <a:rPr lang="en-US" dirty="0">
                <a:solidFill>
                  <a:srgbClr val="4F81BD"/>
                </a:solidFill>
                <a:latin typeface="Manita Px"/>
                <a:cs typeface="Manita Px"/>
              </a:rPr>
              <a:t>C</a:t>
            </a:r>
            <a:r>
              <a:rPr lang="en-US" dirty="0" smtClean="0">
                <a:solidFill>
                  <a:srgbClr val="4F81BD"/>
                </a:solidFill>
                <a:latin typeface="Manita Px"/>
                <a:cs typeface="Manita Px"/>
              </a:rPr>
              <a:t>ycle</a:t>
            </a:r>
            <a:endParaRPr lang="en-US" dirty="0">
              <a:solidFill>
                <a:srgbClr val="4F81BD"/>
              </a:solidFill>
              <a:latin typeface="Manita Px"/>
              <a:cs typeface="Manita Px"/>
            </a:endParaRPr>
          </a:p>
        </p:txBody>
      </p:sp>
      <p:pic>
        <p:nvPicPr>
          <p:cNvPr id="4" name="Content Placeholder 3" descr="Screen shot 2012-10-14 at 1.00.31 PM.png"/>
          <p:cNvPicPr>
            <a:picLocks noGrp="1" noChangeAspect="1"/>
          </p:cNvPicPr>
          <p:nvPr>
            <p:ph idx="1"/>
          </p:nvPr>
        </p:nvPicPr>
        <p:blipFill>
          <a:blip r:embed="rId2">
            <a:extLst>
              <a:ext uri="{28A0092B-C50C-407E-A947-70E740481C1C}">
                <a14:useLocalDpi xmlns:a14="http://schemas.microsoft.com/office/drawing/2010/main" val="0"/>
              </a:ext>
            </a:extLst>
          </a:blip>
          <a:srcRect l="-45304" r="-45304"/>
          <a:stretch>
            <a:fillRect/>
          </a:stretch>
        </p:blipFill>
        <p:spPr/>
      </p:pic>
    </p:spTree>
    <p:extLst>
      <p:ext uri="{BB962C8B-B14F-4D97-AF65-F5344CB8AC3E}">
        <p14:creationId xmlns:p14="http://schemas.microsoft.com/office/powerpoint/2010/main" val="23701501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50" y="274638"/>
            <a:ext cx="8731250" cy="1143000"/>
          </a:xfrm>
        </p:spPr>
        <p:txBody>
          <a:bodyPr>
            <a:normAutofit/>
          </a:bodyPr>
          <a:lstStyle/>
          <a:p>
            <a:r>
              <a:rPr lang="en-US" dirty="0" smtClean="0">
                <a:solidFill>
                  <a:srgbClr val="4F81BD"/>
                </a:solidFill>
                <a:latin typeface="Manita Px"/>
                <a:cs typeface="Manita Px"/>
              </a:rPr>
              <a:t>Collect information</a:t>
            </a:r>
            <a:endParaRPr lang="en-US" dirty="0">
              <a:solidFill>
                <a:srgbClr val="4F81BD"/>
              </a:solidFill>
              <a:latin typeface="Manita Px"/>
              <a:cs typeface="Manita Px"/>
            </a:endParaRPr>
          </a:p>
        </p:txBody>
      </p:sp>
      <p:sp>
        <p:nvSpPr>
          <p:cNvPr id="5" name="Content Placeholder 4"/>
          <p:cNvSpPr>
            <a:spLocks noGrp="1"/>
          </p:cNvSpPr>
          <p:nvPr>
            <p:ph idx="1"/>
          </p:nvPr>
        </p:nvSpPr>
        <p:spPr/>
        <p:txBody>
          <a:bodyPr>
            <a:normAutofit fontScale="85000" lnSpcReduction="20000"/>
          </a:bodyPr>
          <a:lstStyle/>
          <a:p>
            <a:r>
              <a:rPr lang="en-US" dirty="0"/>
              <a:t>Assessment requires professionals to collect </a:t>
            </a:r>
            <a:r>
              <a:rPr lang="en-US" dirty="0" smtClean="0"/>
              <a:t>information about </a:t>
            </a:r>
            <a:r>
              <a:rPr lang="en-US" dirty="0"/>
              <a:t>children’s learning and development using a range of strategies </a:t>
            </a:r>
            <a:r>
              <a:rPr lang="en-US" dirty="0" smtClean="0"/>
              <a:t>and tools </a:t>
            </a:r>
            <a:r>
              <a:rPr lang="en-US" dirty="0"/>
              <a:t>including (but not limited to):</a:t>
            </a:r>
          </a:p>
          <a:p>
            <a:pPr lvl="1"/>
            <a:r>
              <a:rPr lang="en-US" dirty="0" smtClean="0"/>
              <a:t>observations </a:t>
            </a:r>
            <a:r>
              <a:rPr lang="en-US" dirty="0"/>
              <a:t>(for example, running records, anecdotal records)</a:t>
            </a:r>
          </a:p>
          <a:p>
            <a:pPr lvl="1"/>
            <a:r>
              <a:rPr lang="en-US" dirty="0" smtClean="0"/>
              <a:t>conversations </a:t>
            </a:r>
            <a:r>
              <a:rPr lang="en-US" dirty="0"/>
              <a:t>and interviews with children</a:t>
            </a:r>
          </a:p>
          <a:p>
            <a:pPr lvl="1"/>
            <a:r>
              <a:rPr lang="en-US" dirty="0" smtClean="0"/>
              <a:t>samples </a:t>
            </a:r>
            <a:r>
              <a:rPr lang="en-US" dirty="0"/>
              <a:t>of children’s work</a:t>
            </a:r>
          </a:p>
          <a:p>
            <a:pPr lvl="1"/>
            <a:r>
              <a:rPr lang="en-US" dirty="0"/>
              <a:t>c</a:t>
            </a:r>
            <a:r>
              <a:rPr lang="en-US" dirty="0" smtClean="0"/>
              <a:t>hecklists</a:t>
            </a:r>
            <a:endParaRPr lang="en-US" dirty="0"/>
          </a:p>
          <a:p>
            <a:pPr lvl="1"/>
            <a:r>
              <a:rPr lang="en-US" dirty="0" smtClean="0"/>
              <a:t>rating scales</a:t>
            </a:r>
            <a:endParaRPr lang="en-US" dirty="0"/>
          </a:p>
        </p:txBody>
      </p:sp>
    </p:spTree>
    <p:extLst>
      <p:ext uri="{BB962C8B-B14F-4D97-AF65-F5344CB8AC3E}">
        <p14:creationId xmlns:p14="http://schemas.microsoft.com/office/powerpoint/2010/main" val="29729993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50" y="274638"/>
            <a:ext cx="8731250" cy="1143000"/>
          </a:xfrm>
        </p:spPr>
        <p:txBody>
          <a:bodyPr>
            <a:normAutofit/>
          </a:bodyPr>
          <a:lstStyle/>
          <a:p>
            <a:r>
              <a:rPr lang="en-US" dirty="0" smtClean="0">
                <a:solidFill>
                  <a:srgbClr val="4F81BD"/>
                </a:solidFill>
                <a:latin typeface="Manita Px"/>
                <a:cs typeface="Manita Px"/>
              </a:rPr>
              <a:t>Collect information (</a:t>
            </a:r>
            <a:r>
              <a:rPr lang="en-US" dirty="0" smtClean="0">
                <a:solidFill>
                  <a:srgbClr val="4F81BD"/>
                </a:solidFill>
                <a:latin typeface="Manita Px"/>
                <a:cs typeface="Manita Px"/>
              </a:rPr>
              <a:t>cont.)</a:t>
            </a:r>
            <a:endParaRPr lang="en-US" dirty="0">
              <a:solidFill>
                <a:srgbClr val="4F81BD"/>
              </a:solidFill>
              <a:latin typeface="Manita Px"/>
              <a:cs typeface="Manita Px"/>
            </a:endParaRPr>
          </a:p>
        </p:txBody>
      </p:sp>
      <p:sp>
        <p:nvSpPr>
          <p:cNvPr id="5" name="Content Placeholder 4"/>
          <p:cNvSpPr>
            <a:spLocks noGrp="1"/>
          </p:cNvSpPr>
          <p:nvPr>
            <p:ph idx="1"/>
          </p:nvPr>
        </p:nvSpPr>
        <p:spPr/>
        <p:txBody>
          <a:bodyPr>
            <a:normAutofit fontScale="92500" lnSpcReduction="10000"/>
          </a:bodyPr>
          <a:lstStyle/>
          <a:p>
            <a:pPr lvl="1"/>
            <a:r>
              <a:rPr lang="en-US" dirty="0" smtClean="0"/>
              <a:t>video </a:t>
            </a:r>
            <a:r>
              <a:rPr lang="en-US" dirty="0"/>
              <a:t>or audio recordings of children’s conversations or play</a:t>
            </a:r>
          </a:p>
          <a:p>
            <a:pPr lvl="1"/>
            <a:r>
              <a:rPr lang="en-US" dirty="0" smtClean="0"/>
              <a:t>webs </a:t>
            </a:r>
            <a:r>
              <a:rPr lang="en-US" dirty="0"/>
              <a:t>of children’s ideas about a topic from initial discussions </a:t>
            </a:r>
            <a:r>
              <a:rPr lang="en-US" dirty="0" smtClean="0"/>
              <a:t>and throughout </a:t>
            </a:r>
            <a:r>
              <a:rPr lang="en-US" dirty="0"/>
              <a:t>a project</a:t>
            </a:r>
          </a:p>
          <a:p>
            <a:pPr lvl="1"/>
            <a:r>
              <a:rPr lang="en-US" dirty="0"/>
              <a:t>p</a:t>
            </a:r>
            <a:r>
              <a:rPr lang="en-US" dirty="0" smtClean="0"/>
              <a:t>hotographs</a:t>
            </a:r>
            <a:endParaRPr lang="en-US" dirty="0"/>
          </a:p>
          <a:p>
            <a:pPr lvl="1"/>
            <a:r>
              <a:rPr lang="en-US" dirty="0" smtClean="0"/>
              <a:t>event </a:t>
            </a:r>
            <a:r>
              <a:rPr lang="en-US" dirty="0"/>
              <a:t>and time sampling</a:t>
            </a:r>
          </a:p>
          <a:p>
            <a:pPr lvl="1"/>
            <a:r>
              <a:rPr lang="en-US" dirty="0"/>
              <a:t>t</a:t>
            </a:r>
            <a:r>
              <a:rPr lang="en-US" dirty="0" smtClean="0"/>
              <a:t>ests</a:t>
            </a:r>
            <a:endParaRPr lang="en-US" dirty="0"/>
          </a:p>
          <a:p>
            <a:pPr lvl="1"/>
            <a:r>
              <a:rPr lang="en-US" dirty="0" smtClean="0"/>
              <a:t>conversations </a:t>
            </a:r>
            <a:r>
              <a:rPr lang="en-US" dirty="0"/>
              <a:t>with families, colleagues and other professionals</a:t>
            </a:r>
          </a:p>
        </p:txBody>
      </p:sp>
    </p:spTree>
    <p:extLst>
      <p:ext uri="{BB962C8B-B14F-4D97-AF65-F5344CB8AC3E}">
        <p14:creationId xmlns:p14="http://schemas.microsoft.com/office/powerpoint/2010/main" val="11738583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50" y="274638"/>
            <a:ext cx="8731250" cy="1143000"/>
          </a:xfrm>
        </p:spPr>
        <p:txBody>
          <a:bodyPr>
            <a:normAutofit/>
          </a:bodyPr>
          <a:lstStyle/>
          <a:p>
            <a:r>
              <a:rPr lang="en-US" dirty="0" smtClean="0">
                <a:solidFill>
                  <a:srgbClr val="4F81BD"/>
                </a:solidFill>
                <a:latin typeface="Manita Px"/>
                <a:cs typeface="Manita Px"/>
              </a:rPr>
              <a:t>Question/analyse</a:t>
            </a:r>
            <a:endParaRPr lang="en-US" dirty="0">
              <a:solidFill>
                <a:srgbClr val="4F81BD"/>
              </a:solidFill>
              <a:latin typeface="Manita Px"/>
              <a:cs typeface="Manita Px"/>
            </a:endParaRPr>
          </a:p>
        </p:txBody>
      </p:sp>
      <p:sp>
        <p:nvSpPr>
          <p:cNvPr id="5" name="Content Placeholder 4"/>
          <p:cNvSpPr>
            <a:spLocks noGrp="1"/>
          </p:cNvSpPr>
          <p:nvPr>
            <p:ph idx="1"/>
          </p:nvPr>
        </p:nvSpPr>
        <p:spPr/>
        <p:txBody>
          <a:bodyPr>
            <a:normAutofit lnSpcReduction="10000"/>
          </a:bodyPr>
          <a:lstStyle/>
          <a:p>
            <a:r>
              <a:rPr lang="en-US" dirty="0"/>
              <a:t>What is the child learning currently? </a:t>
            </a:r>
            <a:endParaRPr lang="en-US" dirty="0" smtClean="0"/>
          </a:p>
          <a:p>
            <a:r>
              <a:rPr lang="en-US" dirty="0" smtClean="0"/>
              <a:t>What </a:t>
            </a:r>
            <a:r>
              <a:rPr lang="en-US" dirty="0"/>
              <a:t>is the child showing me that </a:t>
            </a:r>
            <a:r>
              <a:rPr lang="en-US" dirty="0" smtClean="0"/>
              <a:t>they have </a:t>
            </a:r>
            <a:r>
              <a:rPr lang="en-US" dirty="0"/>
              <a:t>learnt? </a:t>
            </a:r>
          </a:p>
          <a:p>
            <a:r>
              <a:rPr lang="en-US" dirty="0" smtClean="0"/>
              <a:t>What </a:t>
            </a:r>
            <a:r>
              <a:rPr lang="en-US" dirty="0"/>
              <a:t>is the child ready to learn? How do you know that?</a:t>
            </a:r>
          </a:p>
          <a:p>
            <a:r>
              <a:rPr lang="en-US" dirty="0" smtClean="0"/>
              <a:t>What</a:t>
            </a:r>
            <a:r>
              <a:rPr lang="en-US" i="1" dirty="0" smtClean="0"/>
              <a:t> </a:t>
            </a:r>
            <a:r>
              <a:rPr lang="en-US" i="1" dirty="0" smtClean="0"/>
              <a:t>gaps </a:t>
            </a:r>
            <a:r>
              <a:rPr lang="en-US" dirty="0"/>
              <a:t>are there in the learning? Is there learning </a:t>
            </a:r>
            <a:r>
              <a:rPr lang="en-US" dirty="0" smtClean="0"/>
              <a:t>you </a:t>
            </a:r>
            <a:r>
              <a:rPr lang="en-US" dirty="0"/>
              <a:t>expected </a:t>
            </a:r>
            <a:r>
              <a:rPr lang="en-US" dirty="0" smtClean="0"/>
              <a:t>to observe </a:t>
            </a:r>
            <a:r>
              <a:rPr lang="en-US" dirty="0"/>
              <a:t>that is not evident? Why might it be missing</a:t>
            </a:r>
            <a:r>
              <a:rPr lang="en-US" dirty="0" smtClean="0"/>
              <a:t>?</a:t>
            </a:r>
            <a:endParaRPr lang="en-US" dirty="0"/>
          </a:p>
        </p:txBody>
      </p:sp>
    </p:spTree>
    <p:extLst>
      <p:ext uri="{BB962C8B-B14F-4D97-AF65-F5344CB8AC3E}">
        <p14:creationId xmlns:p14="http://schemas.microsoft.com/office/powerpoint/2010/main" val="543271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4F81BD"/>
                </a:solidFill>
                <a:latin typeface="Manita Px"/>
                <a:cs typeface="Manita Px"/>
              </a:rPr>
              <a:t>Assessment for learning and development</a:t>
            </a:r>
            <a:endParaRPr lang="en-US" dirty="0">
              <a:solidFill>
                <a:srgbClr val="4F81BD"/>
              </a:solidFill>
              <a:latin typeface="Manita Px"/>
              <a:cs typeface="Manita Px"/>
            </a:endParaRPr>
          </a:p>
        </p:txBody>
      </p:sp>
      <p:sp>
        <p:nvSpPr>
          <p:cNvPr id="3" name="Content Placeholder 2"/>
          <p:cNvSpPr>
            <a:spLocks noGrp="1"/>
          </p:cNvSpPr>
          <p:nvPr>
            <p:ph idx="1"/>
          </p:nvPr>
        </p:nvSpPr>
        <p:spPr/>
        <p:txBody>
          <a:bodyPr>
            <a:normAutofit/>
          </a:bodyPr>
          <a:lstStyle/>
          <a:p>
            <a:pPr marL="0" indent="0">
              <a:buNone/>
            </a:pPr>
            <a:r>
              <a:rPr lang="en-US" i="1" dirty="0" smtClean="0"/>
              <a:t>…</a:t>
            </a:r>
            <a:r>
              <a:rPr lang="en-US" i="1" dirty="0"/>
              <a:t>the process of gathering and analysing information about what children know</a:t>
            </a:r>
            <a:r>
              <a:rPr lang="en-US" i="1" dirty="0" smtClean="0"/>
              <a:t>, can </a:t>
            </a:r>
            <a:r>
              <a:rPr lang="en-US" i="1" dirty="0"/>
              <a:t>do and understand. It is part of an ongoing cycle that includes planning</a:t>
            </a:r>
            <a:r>
              <a:rPr lang="en-US" i="1" dirty="0" smtClean="0"/>
              <a:t>, documenting </a:t>
            </a:r>
            <a:r>
              <a:rPr lang="en-US" i="1" dirty="0"/>
              <a:t>and evaluating children’s </a:t>
            </a:r>
            <a:r>
              <a:rPr lang="en-US" i="1" dirty="0" smtClean="0"/>
              <a:t>learning </a:t>
            </a:r>
          </a:p>
          <a:p>
            <a:pPr marL="0" indent="0">
              <a:buNone/>
            </a:pPr>
            <a:r>
              <a:rPr lang="en-US" sz="1400" dirty="0" smtClean="0"/>
              <a:t>Source: Early </a:t>
            </a:r>
            <a:r>
              <a:rPr lang="en-US" sz="1400" dirty="0"/>
              <a:t>Years Learning </a:t>
            </a:r>
            <a:r>
              <a:rPr lang="en-US" sz="1400" dirty="0" smtClean="0"/>
              <a:t>Framework for </a:t>
            </a:r>
            <a:r>
              <a:rPr lang="en-US" sz="1400" dirty="0"/>
              <a:t>Australia (EYLF), DEEWR 2009, p. </a:t>
            </a:r>
            <a:r>
              <a:rPr lang="en-US" sz="1400" dirty="0" smtClean="0"/>
              <a:t>17</a:t>
            </a:r>
            <a:r>
              <a:rPr lang="en-US" sz="1400" dirty="0"/>
              <a:t>.</a:t>
            </a:r>
            <a:endParaRPr lang="en-AU" sz="1400" dirty="0"/>
          </a:p>
        </p:txBody>
      </p:sp>
    </p:spTree>
    <p:extLst>
      <p:ext uri="{BB962C8B-B14F-4D97-AF65-F5344CB8AC3E}">
        <p14:creationId xmlns:p14="http://schemas.microsoft.com/office/powerpoint/2010/main" val="18456899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50" y="274638"/>
            <a:ext cx="8731250" cy="1143000"/>
          </a:xfrm>
        </p:spPr>
        <p:txBody>
          <a:bodyPr>
            <a:normAutofit/>
          </a:bodyPr>
          <a:lstStyle/>
          <a:p>
            <a:r>
              <a:rPr lang="en-US" dirty="0" smtClean="0">
                <a:solidFill>
                  <a:srgbClr val="4F81BD"/>
                </a:solidFill>
                <a:latin typeface="Manita Px"/>
                <a:cs typeface="Manita Px"/>
              </a:rPr>
              <a:t>Question/analyse (</a:t>
            </a:r>
            <a:r>
              <a:rPr lang="en-US" dirty="0" smtClean="0">
                <a:solidFill>
                  <a:srgbClr val="4F81BD"/>
                </a:solidFill>
                <a:latin typeface="Manita Px"/>
                <a:cs typeface="Manita Px"/>
              </a:rPr>
              <a:t>cont.)</a:t>
            </a:r>
            <a:endParaRPr lang="en-US" dirty="0">
              <a:solidFill>
                <a:srgbClr val="4F81BD"/>
              </a:solidFill>
              <a:latin typeface="Manita Px"/>
              <a:cs typeface="Manita Px"/>
            </a:endParaRPr>
          </a:p>
        </p:txBody>
      </p:sp>
      <p:sp>
        <p:nvSpPr>
          <p:cNvPr id="5" name="Content Placeholder 4"/>
          <p:cNvSpPr>
            <a:spLocks noGrp="1"/>
          </p:cNvSpPr>
          <p:nvPr>
            <p:ph idx="1"/>
          </p:nvPr>
        </p:nvSpPr>
        <p:spPr/>
        <p:txBody>
          <a:bodyPr>
            <a:normAutofit/>
          </a:bodyPr>
          <a:lstStyle/>
          <a:p>
            <a:r>
              <a:rPr lang="en-US" i="1" dirty="0" smtClean="0"/>
              <a:t>Who </a:t>
            </a:r>
            <a:r>
              <a:rPr lang="en-US" i="1" dirty="0"/>
              <a:t>or what is helping the </a:t>
            </a:r>
            <a:r>
              <a:rPr lang="en-US" i="1" dirty="0" smtClean="0"/>
              <a:t>learning?</a:t>
            </a:r>
            <a:endParaRPr lang="en-US" i="1" dirty="0"/>
          </a:p>
          <a:p>
            <a:r>
              <a:rPr lang="en-US" i="1" dirty="0" smtClean="0"/>
              <a:t>What </a:t>
            </a:r>
            <a:r>
              <a:rPr lang="en-US" i="1" dirty="0"/>
              <a:t>is interfering with the </a:t>
            </a:r>
            <a:r>
              <a:rPr lang="en-US" i="1" dirty="0" smtClean="0"/>
              <a:t>learning?</a:t>
            </a:r>
            <a:endParaRPr lang="en-US" i="1" dirty="0"/>
          </a:p>
          <a:p>
            <a:r>
              <a:rPr lang="en-US" i="1" dirty="0" smtClean="0"/>
              <a:t>At </a:t>
            </a:r>
            <a:r>
              <a:rPr lang="en-US" i="1" dirty="0"/>
              <a:t>what stage is the learning – beginning, emerging, exploratory, practising</a:t>
            </a:r>
            <a:r>
              <a:rPr lang="en-US" i="1" dirty="0" smtClean="0"/>
              <a:t>, consolidating</a:t>
            </a:r>
            <a:r>
              <a:rPr lang="en-US" i="1" dirty="0"/>
              <a:t>, extending, confident, mastery?</a:t>
            </a:r>
          </a:p>
          <a:p>
            <a:r>
              <a:rPr lang="en-US" i="1" dirty="0" smtClean="0"/>
              <a:t>What </a:t>
            </a:r>
            <a:r>
              <a:rPr lang="en-US" i="1" dirty="0"/>
              <a:t>learning disposition(s) is the child using? </a:t>
            </a:r>
            <a:endParaRPr lang="en-US" i="1" dirty="0" smtClean="0"/>
          </a:p>
          <a:p>
            <a:r>
              <a:rPr lang="en-US" i="1" dirty="0" smtClean="0"/>
              <a:t>What </a:t>
            </a:r>
            <a:r>
              <a:rPr lang="en-US" i="1" dirty="0"/>
              <a:t>is the purpose of the learning? </a:t>
            </a:r>
          </a:p>
        </p:txBody>
      </p:sp>
    </p:spTree>
    <p:extLst>
      <p:ext uri="{BB962C8B-B14F-4D97-AF65-F5344CB8AC3E}">
        <p14:creationId xmlns:p14="http://schemas.microsoft.com/office/powerpoint/2010/main" val="12469056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50" y="274638"/>
            <a:ext cx="8731250" cy="1143000"/>
          </a:xfrm>
        </p:spPr>
        <p:txBody>
          <a:bodyPr>
            <a:normAutofit/>
          </a:bodyPr>
          <a:lstStyle/>
          <a:p>
            <a:r>
              <a:rPr lang="en-US" dirty="0" smtClean="0">
                <a:solidFill>
                  <a:srgbClr val="4F81BD"/>
                </a:solidFill>
                <a:latin typeface="Manita Px"/>
                <a:cs typeface="Manita Px"/>
              </a:rPr>
              <a:t>Plan</a:t>
            </a:r>
            <a:endParaRPr lang="en-US" dirty="0">
              <a:solidFill>
                <a:srgbClr val="4F81BD"/>
              </a:solidFill>
              <a:latin typeface="Manita Px"/>
              <a:cs typeface="Manita Px"/>
            </a:endParaRPr>
          </a:p>
        </p:txBody>
      </p:sp>
      <p:sp>
        <p:nvSpPr>
          <p:cNvPr id="5" name="Content Placeholder 4"/>
          <p:cNvSpPr>
            <a:spLocks noGrp="1"/>
          </p:cNvSpPr>
          <p:nvPr>
            <p:ph idx="1"/>
          </p:nvPr>
        </p:nvSpPr>
        <p:spPr/>
        <p:txBody>
          <a:bodyPr>
            <a:normAutofit/>
          </a:bodyPr>
          <a:lstStyle/>
          <a:p>
            <a:pPr marL="0" indent="0">
              <a:buNone/>
            </a:pPr>
            <a:r>
              <a:rPr lang="en-US" dirty="0"/>
              <a:t>Decide what to do next based on your analysis and discussions with others and on the understanding that the child’s experience across the entire session or day matters and needs to be planned for</a:t>
            </a:r>
            <a:r>
              <a:rPr lang="en-AU" dirty="0"/>
              <a:t> </a:t>
            </a:r>
            <a:endParaRPr lang="en-US" dirty="0"/>
          </a:p>
        </p:txBody>
      </p:sp>
    </p:spTree>
    <p:extLst>
      <p:ext uri="{BB962C8B-B14F-4D97-AF65-F5344CB8AC3E}">
        <p14:creationId xmlns:p14="http://schemas.microsoft.com/office/powerpoint/2010/main" val="310167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50" y="274638"/>
            <a:ext cx="8731250" cy="1143000"/>
          </a:xfrm>
        </p:spPr>
        <p:txBody>
          <a:bodyPr>
            <a:normAutofit/>
          </a:bodyPr>
          <a:lstStyle/>
          <a:p>
            <a:r>
              <a:rPr lang="en-US" dirty="0" smtClean="0">
                <a:solidFill>
                  <a:srgbClr val="4F81BD"/>
                </a:solidFill>
                <a:latin typeface="Manita Px"/>
                <a:cs typeface="Manita Px"/>
              </a:rPr>
              <a:t>Act and do </a:t>
            </a:r>
            <a:endParaRPr lang="en-US" dirty="0">
              <a:solidFill>
                <a:srgbClr val="4F81BD"/>
              </a:solidFill>
              <a:latin typeface="Manita Px"/>
              <a:cs typeface="Manita Px"/>
            </a:endParaRPr>
          </a:p>
        </p:txBody>
      </p:sp>
      <p:sp>
        <p:nvSpPr>
          <p:cNvPr id="5" name="Content Placeholder 4"/>
          <p:cNvSpPr>
            <a:spLocks noGrp="1"/>
          </p:cNvSpPr>
          <p:nvPr>
            <p:ph idx="1"/>
          </p:nvPr>
        </p:nvSpPr>
        <p:spPr/>
        <p:txBody>
          <a:bodyPr>
            <a:normAutofit/>
          </a:bodyPr>
          <a:lstStyle/>
          <a:p>
            <a:pPr marL="0" indent="0">
              <a:buNone/>
            </a:pPr>
            <a:r>
              <a:rPr lang="en-US" dirty="0"/>
              <a:t>I</a:t>
            </a:r>
            <a:r>
              <a:rPr lang="en-US" dirty="0" smtClean="0"/>
              <a:t>mplement </a:t>
            </a:r>
            <a:r>
              <a:rPr lang="en-US" dirty="0"/>
              <a:t>plans using intentional strategies to ensure children’s learning progresses</a:t>
            </a:r>
            <a:r>
              <a:rPr lang="en-AU" dirty="0"/>
              <a:t> </a:t>
            </a:r>
            <a:endParaRPr lang="en-US" dirty="0"/>
          </a:p>
        </p:txBody>
      </p:sp>
    </p:spTree>
    <p:extLst>
      <p:ext uri="{BB962C8B-B14F-4D97-AF65-F5344CB8AC3E}">
        <p14:creationId xmlns:p14="http://schemas.microsoft.com/office/powerpoint/2010/main" val="25939588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50" y="274638"/>
            <a:ext cx="8731250" cy="1143000"/>
          </a:xfrm>
        </p:spPr>
        <p:txBody>
          <a:bodyPr>
            <a:normAutofit/>
          </a:bodyPr>
          <a:lstStyle/>
          <a:p>
            <a:r>
              <a:rPr lang="en-US" dirty="0" smtClean="0">
                <a:solidFill>
                  <a:srgbClr val="4F81BD"/>
                </a:solidFill>
                <a:latin typeface="Manita Px"/>
                <a:cs typeface="Manita Px"/>
              </a:rPr>
              <a:t>Review</a:t>
            </a:r>
            <a:endParaRPr lang="en-US" dirty="0">
              <a:solidFill>
                <a:srgbClr val="4F81BD"/>
              </a:solidFill>
              <a:latin typeface="Manita Px"/>
              <a:cs typeface="Manita Px"/>
            </a:endParaRPr>
          </a:p>
        </p:txBody>
      </p:sp>
      <p:sp>
        <p:nvSpPr>
          <p:cNvPr id="5" name="Content Placeholder 4"/>
          <p:cNvSpPr>
            <a:spLocks noGrp="1"/>
          </p:cNvSpPr>
          <p:nvPr>
            <p:ph idx="1"/>
          </p:nvPr>
        </p:nvSpPr>
        <p:spPr/>
        <p:txBody>
          <a:bodyPr>
            <a:normAutofit lnSpcReduction="10000"/>
          </a:bodyPr>
          <a:lstStyle/>
          <a:p>
            <a:pPr lvl="0"/>
            <a:r>
              <a:rPr lang="en-AU" dirty="0" smtClean="0"/>
              <a:t>Reflect on what works well and what doesn’t (in terms of children’s learning and your professional practice) and how children are being supported to learn across all the learning and development outcomes</a:t>
            </a:r>
          </a:p>
          <a:p>
            <a:pPr lvl="0"/>
            <a:r>
              <a:rPr lang="en-AU" dirty="0" smtClean="0"/>
              <a:t>Consider other </a:t>
            </a:r>
            <a:r>
              <a:rPr lang="en-AU" dirty="0"/>
              <a:t>services and supports you could link with to provide better support to a child and their family</a:t>
            </a:r>
          </a:p>
        </p:txBody>
      </p:sp>
    </p:spTree>
    <p:extLst>
      <p:ext uri="{BB962C8B-B14F-4D97-AF65-F5344CB8AC3E}">
        <p14:creationId xmlns:p14="http://schemas.microsoft.com/office/powerpoint/2010/main" val="10323673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50" y="274638"/>
            <a:ext cx="8731250" cy="1143000"/>
          </a:xfrm>
        </p:spPr>
        <p:txBody>
          <a:bodyPr>
            <a:normAutofit/>
          </a:bodyPr>
          <a:lstStyle/>
          <a:p>
            <a:r>
              <a:rPr lang="en-US" dirty="0" smtClean="0">
                <a:solidFill>
                  <a:srgbClr val="4F81BD"/>
                </a:solidFill>
                <a:latin typeface="Manita Px"/>
                <a:cs typeface="Manita Px"/>
              </a:rPr>
              <a:t>Effective assessment</a:t>
            </a:r>
            <a:endParaRPr lang="en-US" dirty="0">
              <a:solidFill>
                <a:srgbClr val="4F81BD"/>
              </a:solidFill>
              <a:latin typeface="Manita Px"/>
              <a:cs typeface="Manita Px"/>
            </a:endParaRPr>
          </a:p>
        </p:txBody>
      </p:sp>
      <p:sp>
        <p:nvSpPr>
          <p:cNvPr id="5" name="Content Placeholder 4"/>
          <p:cNvSpPr>
            <a:spLocks noGrp="1"/>
          </p:cNvSpPr>
          <p:nvPr>
            <p:ph idx="1"/>
          </p:nvPr>
        </p:nvSpPr>
        <p:spPr/>
        <p:txBody>
          <a:bodyPr>
            <a:normAutofit/>
          </a:bodyPr>
          <a:lstStyle/>
          <a:p>
            <a:r>
              <a:rPr lang="en-US" dirty="0" smtClean="0"/>
              <a:t>Uses authentic and appropriate approaches</a:t>
            </a:r>
          </a:p>
          <a:p>
            <a:r>
              <a:rPr lang="en-US" dirty="0" smtClean="0"/>
              <a:t>Provides an holistic understanding of each child’s learning and development</a:t>
            </a:r>
          </a:p>
          <a:p>
            <a:r>
              <a:rPr lang="en-US" dirty="0" smtClean="0"/>
              <a:t>Is objective and non-judgemental</a:t>
            </a:r>
          </a:p>
          <a:p>
            <a:r>
              <a:rPr lang="en-US" dirty="0" smtClean="0"/>
              <a:t>Is ongoing</a:t>
            </a:r>
            <a:r>
              <a:rPr lang="en-US" dirty="0"/>
              <a:t>, measuring progress over time</a:t>
            </a:r>
            <a:endParaRPr lang="en-AU" dirty="0"/>
          </a:p>
        </p:txBody>
      </p:sp>
    </p:spTree>
    <p:extLst>
      <p:ext uri="{BB962C8B-B14F-4D97-AF65-F5344CB8AC3E}">
        <p14:creationId xmlns:p14="http://schemas.microsoft.com/office/powerpoint/2010/main" val="36550813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50" y="274638"/>
            <a:ext cx="8731250" cy="1143000"/>
          </a:xfrm>
        </p:spPr>
        <p:txBody>
          <a:bodyPr>
            <a:normAutofit/>
          </a:bodyPr>
          <a:lstStyle/>
          <a:p>
            <a:r>
              <a:rPr lang="en-US" dirty="0" smtClean="0">
                <a:solidFill>
                  <a:srgbClr val="4F81BD"/>
                </a:solidFill>
                <a:latin typeface="Manita Px"/>
                <a:cs typeface="Manita Px"/>
              </a:rPr>
              <a:t>Effective assessment (</a:t>
            </a:r>
            <a:r>
              <a:rPr lang="en-US" dirty="0" smtClean="0">
                <a:solidFill>
                  <a:srgbClr val="4F81BD"/>
                </a:solidFill>
                <a:latin typeface="Manita Px"/>
                <a:cs typeface="Manita Px"/>
              </a:rPr>
              <a:t>cont.)</a:t>
            </a:r>
            <a:endParaRPr lang="en-US" dirty="0">
              <a:solidFill>
                <a:srgbClr val="4F81BD"/>
              </a:solidFill>
              <a:latin typeface="Manita Px"/>
              <a:cs typeface="Manita Px"/>
            </a:endParaRPr>
          </a:p>
        </p:txBody>
      </p:sp>
      <p:sp>
        <p:nvSpPr>
          <p:cNvPr id="5" name="Content Placeholder 4"/>
          <p:cNvSpPr>
            <a:spLocks noGrp="1"/>
          </p:cNvSpPr>
          <p:nvPr>
            <p:ph idx="1"/>
          </p:nvPr>
        </p:nvSpPr>
        <p:spPr/>
        <p:txBody>
          <a:bodyPr>
            <a:normAutofit/>
          </a:bodyPr>
          <a:lstStyle/>
          <a:p>
            <a:r>
              <a:rPr lang="en-US" dirty="0" smtClean="0"/>
              <a:t>Recognises cultural diversity and perspectives</a:t>
            </a:r>
          </a:p>
          <a:p>
            <a:r>
              <a:rPr lang="en-US" dirty="0" smtClean="0"/>
              <a:t>Incorporates children’s views</a:t>
            </a:r>
          </a:p>
          <a:p>
            <a:r>
              <a:rPr lang="en-US" dirty="0" smtClean="0"/>
              <a:t>Incorporates families’ and other professionals’ views</a:t>
            </a:r>
          </a:p>
          <a:p>
            <a:r>
              <a:rPr lang="en-US" dirty="0" smtClean="0"/>
              <a:t>Incorporates </a:t>
            </a:r>
            <a:r>
              <a:rPr lang="en-US" dirty="0"/>
              <a:t>and uses assessment of all aspects of the curriculum or </a:t>
            </a:r>
            <a:r>
              <a:rPr lang="en-US" dirty="0" smtClean="0"/>
              <a:t>program</a:t>
            </a:r>
            <a:endParaRPr lang="en-AU" dirty="0"/>
          </a:p>
        </p:txBody>
      </p:sp>
    </p:spTree>
    <p:extLst>
      <p:ext uri="{BB962C8B-B14F-4D97-AF65-F5344CB8AC3E}">
        <p14:creationId xmlns:p14="http://schemas.microsoft.com/office/powerpoint/2010/main" val="33315983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50" y="274638"/>
            <a:ext cx="8731250" cy="1143000"/>
          </a:xfrm>
        </p:spPr>
        <p:txBody>
          <a:bodyPr>
            <a:normAutofit fontScale="90000"/>
          </a:bodyPr>
          <a:lstStyle/>
          <a:p>
            <a:r>
              <a:rPr lang="en-US" dirty="0" smtClean="0">
                <a:solidFill>
                  <a:srgbClr val="4F81BD"/>
                </a:solidFill>
                <a:latin typeface="Manita Px"/>
                <a:cs typeface="Manita Px"/>
              </a:rPr>
              <a:t>Authentic assessments take place …</a:t>
            </a:r>
            <a:endParaRPr lang="en-US" dirty="0">
              <a:solidFill>
                <a:srgbClr val="4F81BD"/>
              </a:solidFill>
              <a:latin typeface="Manita Px"/>
              <a:cs typeface="Manita Px"/>
            </a:endParaRPr>
          </a:p>
        </p:txBody>
      </p:sp>
      <p:sp>
        <p:nvSpPr>
          <p:cNvPr id="5" name="Content Placeholder 4"/>
          <p:cNvSpPr>
            <a:spLocks noGrp="1"/>
          </p:cNvSpPr>
          <p:nvPr>
            <p:ph idx="1"/>
          </p:nvPr>
        </p:nvSpPr>
        <p:spPr/>
        <p:txBody>
          <a:bodyPr>
            <a:normAutofit/>
          </a:bodyPr>
          <a:lstStyle/>
          <a:p>
            <a:r>
              <a:rPr lang="en-US" dirty="0" smtClean="0"/>
              <a:t>In environments that are familiar and natural to children</a:t>
            </a:r>
          </a:p>
          <a:p>
            <a:r>
              <a:rPr lang="en-US" dirty="0" smtClean="0"/>
              <a:t>When children are comfortable</a:t>
            </a:r>
          </a:p>
          <a:p>
            <a:r>
              <a:rPr lang="en-US" dirty="0" smtClean="0"/>
              <a:t>When children can engage with experiences, materials and equipment that interest them</a:t>
            </a:r>
          </a:p>
          <a:p>
            <a:r>
              <a:rPr lang="en-US" dirty="0" smtClean="0"/>
              <a:t>In everyday experiences</a:t>
            </a:r>
            <a:endParaRPr lang="en-AU" dirty="0"/>
          </a:p>
        </p:txBody>
      </p:sp>
    </p:spTree>
    <p:extLst>
      <p:ext uri="{BB962C8B-B14F-4D97-AF65-F5344CB8AC3E}">
        <p14:creationId xmlns:p14="http://schemas.microsoft.com/office/powerpoint/2010/main" val="8524250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50" y="274638"/>
            <a:ext cx="8731250" cy="1143000"/>
          </a:xfrm>
        </p:spPr>
        <p:txBody>
          <a:bodyPr>
            <a:normAutofit fontScale="90000"/>
          </a:bodyPr>
          <a:lstStyle/>
          <a:p>
            <a:r>
              <a:rPr lang="en-US" dirty="0" smtClean="0">
                <a:solidFill>
                  <a:srgbClr val="4F81BD"/>
                </a:solidFill>
                <a:latin typeface="Manita Px"/>
                <a:cs typeface="Manita Px"/>
              </a:rPr>
              <a:t>Authentic assessments take place when children…</a:t>
            </a:r>
            <a:endParaRPr lang="en-US" dirty="0">
              <a:solidFill>
                <a:srgbClr val="4F81BD"/>
              </a:solidFill>
              <a:latin typeface="Manita Px"/>
              <a:cs typeface="Manita Px"/>
            </a:endParaRPr>
          </a:p>
        </p:txBody>
      </p:sp>
      <p:sp>
        <p:nvSpPr>
          <p:cNvPr id="5" name="Content Placeholder 4"/>
          <p:cNvSpPr>
            <a:spLocks noGrp="1"/>
          </p:cNvSpPr>
          <p:nvPr>
            <p:ph idx="1"/>
          </p:nvPr>
        </p:nvSpPr>
        <p:spPr/>
        <p:txBody>
          <a:bodyPr>
            <a:normAutofit fontScale="85000" lnSpcReduction="20000"/>
          </a:bodyPr>
          <a:lstStyle/>
          <a:p>
            <a:pPr lvl="0"/>
            <a:r>
              <a:rPr lang="en-AU" dirty="0" smtClean="0"/>
              <a:t>Have conversations with other children and with adults</a:t>
            </a:r>
          </a:p>
          <a:p>
            <a:pPr lvl="0"/>
            <a:r>
              <a:rPr lang="en-AU" dirty="0" smtClean="0"/>
              <a:t>Participate in daily routine experiences such as mealtimes</a:t>
            </a:r>
          </a:p>
          <a:p>
            <a:pPr lvl="0"/>
            <a:r>
              <a:rPr lang="en-AU" dirty="0" smtClean="0"/>
              <a:t>Engage in child-directed play indoors and outdoors</a:t>
            </a:r>
          </a:p>
          <a:p>
            <a:pPr lvl="0"/>
            <a:r>
              <a:rPr lang="en-AU" dirty="0" smtClean="0"/>
              <a:t>Take part in adult-led experiences, such as learning a new song</a:t>
            </a:r>
          </a:p>
          <a:p>
            <a:pPr lvl="0"/>
            <a:r>
              <a:rPr lang="en-AU" dirty="0" smtClean="0"/>
              <a:t>Are on their own</a:t>
            </a:r>
          </a:p>
          <a:p>
            <a:pPr lvl="0"/>
            <a:r>
              <a:rPr lang="en-AU" dirty="0" smtClean="0"/>
              <a:t>Interact with others</a:t>
            </a:r>
          </a:p>
          <a:p>
            <a:r>
              <a:rPr lang="en-US" dirty="0" smtClean="0"/>
              <a:t>Face challenges</a:t>
            </a:r>
            <a:r>
              <a:rPr lang="en-AU" dirty="0" smtClean="0"/>
              <a:t> </a:t>
            </a:r>
            <a:endParaRPr lang="en-AU" dirty="0"/>
          </a:p>
        </p:txBody>
      </p:sp>
    </p:spTree>
    <p:extLst>
      <p:ext uri="{BB962C8B-B14F-4D97-AF65-F5344CB8AC3E}">
        <p14:creationId xmlns:p14="http://schemas.microsoft.com/office/powerpoint/2010/main" val="34079681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50" y="274638"/>
            <a:ext cx="8731250" cy="1143000"/>
          </a:xfrm>
        </p:spPr>
        <p:txBody>
          <a:bodyPr>
            <a:normAutofit/>
          </a:bodyPr>
          <a:lstStyle/>
          <a:p>
            <a:r>
              <a:rPr lang="en-US" dirty="0" smtClean="0">
                <a:solidFill>
                  <a:srgbClr val="4F81BD"/>
                </a:solidFill>
                <a:latin typeface="Manita Px"/>
                <a:cs typeface="Manita Px"/>
              </a:rPr>
              <a:t>assessments need to be…</a:t>
            </a:r>
            <a:endParaRPr lang="en-US" dirty="0">
              <a:solidFill>
                <a:srgbClr val="4F81BD"/>
              </a:solidFill>
              <a:latin typeface="Manita Px"/>
              <a:cs typeface="Manita Px"/>
            </a:endParaRPr>
          </a:p>
        </p:txBody>
      </p:sp>
      <p:sp>
        <p:nvSpPr>
          <p:cNvPr id="5" name="Content Placeholder 4"/>
          <p:cNvSpPr>
            <a:spLocks noGrp="1"/>
          </p:cNvSpPr>
          <p:nvPr>
            <p:ph idx="1"/>
          </p:nvPr>
        </p:nvSpPr>
        <p:spPr/>
        <p:txBody>
          <a:bodyPr>
            <a:normAutofit fontScale="92500" lnSpcReduction="20000"/>
          </a:bodyPr>
          <a:lstStyle/>
          <a:p>
            <a:r>
              <a:rPr lang="en-US" dirty="0" smtClean="0"/>
              <a:t>Be both informal and more formal </a:t>
            </a:r>
            <a:r>
              <a:rPr lang="en-US" dirty="0" smtClean="0"/>
              <a:t>(e.g. observations </a:t>
            </a:r>
            <a:r>
              <a:rPr lang="en-US" dirty="0" smtClean="0"/>
              <a:t>or a standardised assessment </a:t>
            </a:r>
            <a:r>
              <a:rPr lang="en-US" dirty="0" smtClean="0"/>
              <a:t>tool)</a:t>
            </a:r>
            <a:endParaRPr lang="en-US" dirty="0" smtClean="0"/>
          </a:p>
          <a:p>
            <a:r>
              <a:rPr lang="en-US" dirty="0" smtClean="0"/>
              <a:t>Occur in a number of different ways</a:t>
            </a:r>
          </a:p>
          <a:p>
            <a:r>
              <a:rPr lang="en-US" dirty="0" smtClean="0"/>
              <a:t>Take place in different contexts and settings </a:t>
            </a:r>
            <a:r>
              <a:rPr lang="en-US" dirty="0" smtClean="0"/>
              <a:t>(e.g. during </a:t>
            </a:r>
            <a:r>
              <a:rPr lang="en-US" dirty="0" smtClean="0"/>
              <a:t>arrival time and in outdoor play </a:t>
            </a:r>
            <a:r>
              <a:rPr lang="en-US" dirty="0" smtClean="0"/>
              <a:t>experiences)</a:t>
            </a:r>
            <a:endParaRPr lang="en-US" dirty="0" smtClean="0"/>
          </a:p>
          <a:p>
            <a:r>
              <a:rPr lang="en-US" dirty="0" smtClean="0"/>
              <a:t>Be culturally appropriate</a:t>
            </a:r>
          </a:p>
          <a:p>
            <a:r>
              <a:rPr lang="en-US" dirty="0" smtClean="0"/>
              <a:t>Use a variety of tools or strategies appropriate for the purpose</a:t>
            </a:r>
            <a:endParaRPr lang="en-AU" dirty="0"/>
          </a:p>
        </p:txBody>
      </p:sp>
    </p:spTree>
    <p:extLst>
      <p:ext uri="{BB962C8B-B14F-4D97-AF65-F5344CB8AC3E}">
        <p14:creationId xmlns:p14="http://schemas.microsoft.com/office/powerpoint/2010/main" val="7407876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50" y="274638"/>
            <a:ext cx="8731250" cy="1143000"/>
          </a:xfrm>
        </p:spPr>
        <p:txBody>
          <a:bodyPr>
            <a:normAutofit/>
          </a:bodyPr>
          <a:lstStyle/>
          <a:p>
            <a:r>
              <a:rPr lang="en-US" dirty="0" smtClean="0">
                <a:solidFill>
                  <a:srgbClr val="4F81BD"/>
                </a:solidFill>
                <a:latin typeface="Manita Px"/>
                <a:cs typeface="Manita Px"/>
              </a:rPr>
              <a:t>Holistic assessment in practice</a:t>
            </a:r>
            <a:endParaRPr lang="en-US" dirty="0">
              <a:solidFill>
                <a:srgbClr val="4F81BD"/>
              </a:solidFill>
              <a:latin typeface="Manita Px"/>
              <a:cs typeface="Manita Px"/>
            </a:endParaRPr>
          </a:p>
        </p:txBody>
      </p:sp>
      <p:sp>
        <p:nvSpPr>
          <p:cNvPr id="5" name="Content Placeholder 4"/>
          <p:cNvSpPr>
            <a:spLocks noGrp="1"/>
          </p:cNvSpPr>
          <p:nvPr>
            <p:ph idx="1"/>
          </p:nvPr>
        </p:nvSpPr>
        <p:spPr/>
        <p:txBody>
          <a:bodyPr>
            <a:normAutofit fontScale="92500" lnSpcReduction="10000"/>
          </a:bodyPr>
          <a:lstStyle/>
          <a:p>
            <a:pPr lvl="0"/>
            <a:r>
              <a:rPr lang="en-AU" dirty="0" smtClean="0"/>
              <a:t>Involves exploring and assessing different aspects of children’s learning and development in different contexts, environments and relationships</a:t>
            </a:r>
          </a:p>
          <a:p>
            <a:r>
              <a:rPr lang="en-US" dirty="0" smtClean="0"/>
              <a:t>Helps professionals </a:t>
            </a:r>
            <a:r>
              <a:rPr lang="en-US" dirty="0"/>
              <a:t>gain a clear and comprehensive picture of children’s learning and development so they can plan appropriately across all the Learning and Development Outcomes</a:t>
            </a:r>
            <a:r>
              <a:rPr lang="en-AU" dirty="0"/>
              <a:t> </a:t>
            </a:r>
          </a:p>
        </p:txBody>
      </p:sp>
    </p:spTree>
    <p:extLst>
      <p:ext uri="{BB962C8B-B14F-4D97-AF65-F5344CB8AC3E}">
        <p14:creationId xmlns:p14="http://schemas.microsoft.com/office/powerpoint/2010/main" val="3858129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4F81BD"/>
                </a:solidFill>
                <a:latin typeface="Manita Px"/>
                <a:cs typeface="Manita Px"/>
              </a:rPr>
              <a:t>early childhood professionals …</a:t>
            </a:r>
            <a:endParaRPr lang="en-US" dirty="0">
              <a:solidFill>
                <a:srgbClr val="4F81BD"/>
              </a:solidFill>
              <a:latin typeface="Manita Px"/>
              <a:cs typeface="Manita Px"/>
            </a:endParaRPr>
          </a:p>
        </p:txBody>
      </p:sp>
      <p:sp>
        <p:nvSpPr>
          <p:cNvPr id="3" name="Content Placeholder 2"/>
          <p:cNvSpPr>
            <a:spLocks noGrp="1"/>
          </p:cNvSpPr>
          <p:nvPr>
            <p:ph idx="1"/>
          </p:nvPr>
        </p:nvSpPr>
        <p:spPr/>
        <p:txBody>
          <a:bodyPr>
            <a:normAutofit lnSpcReduction="10000"/>
          </a:bodyPr>
          <a:lstStyle/>
          <a:p>
            <a:pPr lvl="0"/>
            <a:r>
              <a:rPr lang="en-AU" dirty="0" smtClean="0"/>
              <a:t>Assess the progress of children’s learning and development, what children are ready to learn and how they can be supported</a:t>
            </a:r>
          </a:p>
          <a:p>
            <a:pPr lvl="0"/>
            <a:r>
              <a:rPr lang="en-AU" dirty="0" smtClean="0"/>
              <a:t>Use a range of assessment tools, processes and approaches to build on prior learning, avoid duplication and add value</a:t>
            </a:r>
          </a:p>
          <a:p>
            <a:r>
              <a:rPr lang="en-US" dirty="0" smtClean="0"/>
              <a:t>Understand that families play a vital role in their children’s learning and development</a:t>
            </a:r>
            <a:r>
              <a:rPr lang="en-AU" dirty="0" smtClean="0"/>
              <a:t> </a:t>
            </a:r>
            <a:endParaRPr lang="en-AU" sz="1400" dirty="0"/>
          </a:p>
        </p:txBody>
      </p:sp>
    </p:spTree>
    <p:extLst>
      <p:ext uri="{BB962C8B-B14F-4D97-AF65-F5344CB8AC3E}">
        <p14:creationId xmlns:p14="http://schemas.microsoft.com/office/powerpoint/2010/main" val="38863237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50" y="274638"/>
            <a:ext cx="8731250" cy="1143000"/>
          </a:xfrm>
        </p:spPr>
        <p:txBody>
          <a:bodyPr>
            <a:normAutofit/>
          </a:bodyPr>
          <a:lstStyle/>
          <a:p>
            <a:r>
              <a:rPr lang="en-US" dirty="0" smtClean="0">
                <a:solidFill>
                  <a:srgbClr val="4F81BD"/>
                </a:solidFill>
                <a:latin typeface="Manita Px"/>
                <a:cs typeface="Manita Px"/>
              </a:rPr>
              <a:t>objective assessment in practice</a:t>
            </a:r>
            <a:endParaRPr lang="en-US" dirty="0">
              <a:solidFill>
                <a:srgbClr val="4F81BD"/>
              </a:solidFill>
              <a:latin typeface="Manita Px"/>
              <a:cs typeface="Manita Px"/>
            </a:endParaRPr>
          </a:p>
        </p:txBody>
      </p:sp>
      <p:sp>
        <p:nvSpPr>
          <p:cNvPr id="5" name="Content Placeholder 4"/>
          <p:cNvSpPr>
            <a:spLocks noGrp="1"/>
          </p:cNvSpPr>
          <p:nvPr>
            <p:ph idx="1"/>
          </p:nvPr>
        </p:nvSpPr>
        <p:spPr/>
        <p:txBody>
          <a:bodyPr>
            <a:normAutofit fontScale="92500" lnSpcReduction="10000"/>
          </a:bodyPr>
          <a:lstStyle/>
          <a:p>
            <a:pPr lvl="0"/>
            <a:r>
              <a:rPr lang="en-AU" dirty="0" smtClean="0"/>
              <a:t>Involves exploring and assessing different aspects of children’s learning and development in different contexts, environments and relationships</a:t>
            </a:r>
          </a:p>
          <a:p>
            <a:r>
              <a:rPr lang="en-US" dirty="0" smtClean="0"/>
              <a:t>Helps professionals </a:t>
            </a:r>
            <a:r>
              <a:rPr lang="en-US" dirty="0"/>
              <a:t>gain a clear and comprehensive picture of children’s learning and development so they can plan appropriately across all the Learning and Development Outcomes</a:t>
            </a:r>
            <a:r>
              <a:rPr lang="en-AU" dirty="0"/>
              <a:t> </a:t>
            </a:r>
          </a:p>
        </p:txBody>
      </p:sp>
    </p:spTree>
    <p:extLst>
      <p:ext uri="{BB962C8B-B14F-4D97-AF65-F5344CB8AC3E}">
        <p14:creationId xmlns:p14="http://schemas.microsoft.com/office/powerpoint/2010/main" val="10611369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50" y="274638"/>
            <a:ext cx="8731250" cy="1143000"/>
          </a:xfrm>
        </p:spPr>
        <p:txBody>
          <a:bodyPr>
            <a:normAutofit fontScale="90000"/>
          </a:bodyPr>
          <a:lstStyle/>
          <a:p>
            <a:r>
              <a:rPr lang="en-US" dirty="0" smtClean="0">
                <a:solidFill>
                  <a:srgbClr val="4F81BD"/>
                </a:solidFill>
                <a:latin typeface="Manita Px"/>
                <a:cs typeface="Manita Px"/>
              </a:rPr>
              <a:t>Children’s learning and ongoing assessment</a:t>
            </a:r>
            <a:endParaRPr lang="en-US" dirty="0">
              <a:solidFill>
                <a:srgbClr val="4F81BD"/>
              </a:solidFill>
              <a:latin typeface="Manita Px"/>
              <a:cs typeface="Manita Px"/>
            </a:endParaRPr>
          </a:p>
        </p:txBody>
      </p:sp>
      <p:sp>
        <p:nvSpPr>
          <p:cNvPr id="5" name="Content Placeholder 4"/>
          <p:cNvSpPr>
            <a:spLocks noGrp="1"/>
          </p:cNvSpPr>
          <p:nvPr>
            <p:ph idx="1"/>
          </p:nvPr>
        </p:nvSpPr>
        <p:spPr/>
        <p:txBody>
          <a:bodyPr>
            <a:normAutofit/>
          </a:bodyPr>
          <a:lstStyle/>
          <a:p>
            <a:pPr lvl="0"/>
            <a:r>
              <a:rPr lang="en-AU" dirty="0" smtClean="0"/>
              <a:t>Behaviour varies from </a:t>
            </a:r>
            <a:r>
              <a:rPr lang="en-AU" dirty="0" smtClean="0"/>
              <a:t>day-to-day </a:t>
            </a:r>
            <a:r>
              <a:rPr lang="en-AU" dirty="0" smtClean="0"/>
              <a:t>and situation to situation</a:t>
            </a:r>
          </a:p>
          <a:p>
            <a:pPr lvl="0"/>
            <a:r>
              <a:rPr lang="en-AU" dirty="0" smtClean="0"/>
              <a:t>Learning is not linear or a step-by-step process</a:t>
            </a:r>
          </a:p>
          <a:p>
            <a:pPr lvl="0"/>
            <a:r>
              <a:rPr lang="en-AU" dirty="0" smtClean="0"/>
              <a:t>Earning requires them to actively make sense of what they experience, hear, see and do</a:t>
            </a:r>
          </a:p>
          <a:p>
            <a:pPr lvl="0"/>
            <a:r>
              <a:rPr lang="en-AU" dirty="0" smtClean="0"/>
              <a:t>Learning is </a:t>
            </a:r>
            <a:r>
              <a:rPr lang="en-AU" dirty="0"/>
              <a:t>competent from birth</a:t>
            </a:r>
          </a:p>
        </p:txBody>
      </p:sp>
    </p:spTree>
    <p:extLst>
      <p:ext uri="{BB962C8B-B14F-4D97-AF65-F5344CB8AC3E}">
        <p14:creationId xmlns:p14="http://schemas.microsoft.com/office/powerpoint/2010/main" val="9678258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50" y="274638"/>
            <a:ext cx="8731250" cy="1143000"/>
          </a:xfrm>
        </p:spPr>
        <p:txBody>
          <a:bodyPr>
            <a:normAutofit/>
          </a:bodyPr>
          <a:lstStyle/>
          <a:p>
            <a:r>
              <a:rPr lang="en-US" dirty="0" smtClean="0">
                <a:solidFill>
                  <a:srgbClr val="4F81BD"/>
                </a:solidFill>
                <a:latin typeface="Manita Px"/>
                <a:cs typeface="Manita Px"/>
              </a:rPr>
              <a:t>ongoing assessment over time</a:t>
            </a:r>
            <a:endParaRPr lang="en-US" dirty="0">
              <a:solidFill>
                <a:srgbClr val="4F81BD"/>
              </a:solidFill>
              <a:latin typeface="Manita Px"/>
              <a:cs typeface="Manita Px"/>
            </a:endParaRPr>
          </a:p>
        </p:txBody>
      </p:sp>
      <p:sp>
        <p:nvSpPr>
          <p:cNvPr id="5" name="Content Placeholder 4"/>
          <p:cNvSpPr>
            <a:spLocks noGrp="1"/>
          </p:cNvSpPr>
          <p:nvPr>
            <p:ph idx="1"/>
          </p:nvPr>
        </p:nvSpPr>
        <p:spPr/>
        <p:txBody>
          <a:bodyPr>
            <a:normAutofit/>
          </a:bodyPr>
          <a:lstStyle/>
          <a:p>
            <a:pPr lvl="0"/>
            <a:r>
              <a:rPr lang="en-AU" dirty="0" smtClean="0"/>
              <a:t>Most informative assessments take place continually over a period of time with a range of assessment tools or strategies</a:t>
            </a:r>
          </a:p>
          <a:p>
            <a:pPr lvl="0"/>
            <a:r>
              <a:rPr lang="en-AU" dirty="0" smtClean="0"/>
              <a:t>Distance travelled </a:t>
            </a:r>
            <a:r>
              <a:rPr lang="en-AU" dirty="0"/>
              <a:t>may include major changes or small steps in learning, all of which should be recognised and used to inform planning </a:t>
            </a:r>
            <a:r>
              <a:rPr lang="en-AU" i="1" dirty="0" smtClean="0"/>
              <a:t>what next </a:t>
            </a:r>
            <a:r>
              <a:rPr lang="en-AU" dirty="0"/>
              <a:t>for a child</a:t>
            </a:r>
          </a:p>
        </p:txBody>
      </p:sp>
    </p:spTree>
    <p:extLst>
      <p:ext uri="{BB962C8B-B14F-4D97-AF65-F5344CB8AC3E}">
        <p14:creationId xmlns:p14="http://schemas.microsoft.com/office/powerpoint/2010/main" val="5806215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50" y="274638"/>
            <a:ext cx="8731250" cy="1143000"/>
          </a:xfrm>
        </p:spPr>
        <p:txBody>
          <a:bodyPr>
            <a:normAutofit fontScale="90000"/>
          </a:bodyPr>
          <a:lstStyle/>
          <a:p>
            <a:r>
              <a:rPr lang="en-US" dirty="0" smtClean="0">
                <a:solidFill>
                  <a:srgbClr val="4F81BD"/>
                </a:solidFill>
                <a:latin typeface="Manita Px"/>
                <a:cs typeface="Manita Px"/>
              </a:rPr>
              <a:t>Culturally and linguistically appropriate assessment in practice</a:t>
            </a:r>
            <a:endParaRPr lang="en-US" dirty="0">
              <a:solidFill>
                <a:srgbClr val="4F81BD"/>
              </a:solidFill>
              <a:latin typeface="Manita Px"/>
              <a:cs typeface="Manita Px"/>
            </a:endParaRPr>
          </a:p>
        </p:txBody>
      </p:sp>
      <p:sp>
        <p:nvSpPr>
          <p:cNvPr id="5" name="Content Placeholder 4"/>
          <p:cNvSpPr>
            <a:spLocks noGrp="1"/>
          </p:cNvSpPr>
          <p:nvPr>
            <p:ph idx="1"/>
          </p:nvPr>
        </p:nvSpPr>
        <p:spPr/>
        <p:txBody>
          <a:bodyPr>
            <a:normAutofit/>
          </a:bodyPr>
          <a:lstStyle/>
          <a:p>
            <a:pPr marL="0" indent="0">
              <a:buNone/>
            </a:pPr>
            <a:r>
              <a:rPr lang="en-US" dirty="0"/>
              <a:t>Assessment needs to take into account how family, cultural and </a:t>
            </a:r>
            <a:r>
              <a:rPr lang="en-US" dirty="0" smtClean="0"/>
              <a:t>language backgrounds </a:t>
            </a:r>
            <a:r>
              <a:rPr lang="en-US" dirty="0"/>
              <a:t>influence the knowledge and skills that children acquire and </a:t>
            </a:r>
            <a:r>
              <a:rPr lang="en-US" dirty="0" smtClean="0"/>
              <a:t>the type </a:t>
            </a:r>
            <a:r>
              <a:rPr lang="en-US" dirty="0"/>
              <a:t>of learning opportunities they have</a:t>
            </a:r>
            <a:endParaRPr lang="en-AU" dirty="0"/>
          </a:p>
        </p:txBody>
      </p:sp>
    </p:spTree>
    <p:extLst>
      <p:ext uri="{BB962C8B-B14F-4D97-AF65-F5344CB8AC3E}">
        <p14:creationId xmlns:p14="http://schemas.microsoft.com/office/powerpoint/2010/main" val="28470338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50" y="274638"/>
            <a:ext cx="8731250" cy="1143000"/>
          </a:xfrm>
        </p:spPr>
        <p:txBody>
          <a:bodyPr>
            <a:normAutofit/>
          </a:bodyPr>
          <a:lstStyle/>
          <a:p>
            <a:r>
              <a:rPr lang="en-US" dirty="0" smtClean="0">
                <a:solidFill>
                  <a:srgbClr val="4F81BD"/>
                </a:solidFill>
                <a:latin typeface="Manita Px"/>
                <a:cs typeface="Manita Px"/>
              </a:rPr>
              <a:t>Incorporating children’s views</a:t>
            </a:r>
            <a:endParaRPr lang="en-US" dirty="0">
              <a:solidFill>
                <a:srgbClr val="4F81BD"/>
              </a:solidFill>
              <a:latin typeface="Manita Px"/>
              <a:cs typeface="Manita Px"/>
            </a:endParaRPr>
          </a:p>
        </p:txBody>
      </p:sp>
      <p:sp>
        <p:nvSpPr>
          <p:cNvPr id="5" name="Content Placeholder 4"/>
          <p:cNvSpPr>
            <a:spLocks noGrp="1"/>
          </p:cNvSpPr>
          <p:nvPr>
            <p:ph idx="1"/>
          </p:nvPr>
        </p:nvSpPr>
        <p:spPr/>
        <p:txBody>
          <a:bodyPr>
            <a:normAutofit/>
          </a:bodyPr>
          <a:lstStyle/>
          <a:p>
            <a:r>
              <a:rPr lang="en-US" dirty="0" smtClean="0"/>
              <a:t>The </a:t>
            </a:r>
            <a:r>
              <a:rPr lang="en-US" dirty="0" smtClean="0"/>
              <a:t>VEYLDF </a:t>
            </a:r>
            <a:r>
              <a:rPr lang="en-US" dirty="0" smtClean="0"/>
              <a:t>promotes the idea that learning is most effective when children are active agents or participants in and contributors to their learning and the assessment of their learning</a:t>
            </a:r>
          </a:p>
          <a:p>
            <a:r>
              <a:rPr lang="en-AU" dirty="0" smtClean="0"/>
              <a:t>Children </a:t>
            </a:r>
            <a:r>
              <a:rPr lang="en-US" dirty="0" smtClean="0"/>
              <a:t>benefit </a:t>
            </a:r>
            <a:r>
              <a:rPr lang="en-US" dirty="0"/>
              <a:t>from getting feedback </a:t>
            </a:r>
            <a:r>
              <a:rPr lang="en-US" dirty="0" smtClean="0"/>
              <a:t>from professionals </a:t>
            </a:r>
            <a:r>
              <a:rPr lang="en-US" dirty="0"/>
              <a:t>and other children about their learning and development</a:t>
            </a:r>
            <a:endParaRPr lang="en-AU" dirty="0"/>
          </a:p>
        </p:txBody>
      </p:sp>
    </p:spTree>
    <p:extLst>
      <p:ext uri="{BB962C8B-B14F-4D97-AF65-F5344CB8AC3E}">
        <p14:creationId xmlns:p14="http://schemas.microsoft.com/office/powerpoint/2010/main" val="40311093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50" y="274638"/>
            <a:ext cx="8731250" cy="1143000"/>
          </a:xfrm>
        </p:spPr>
        <p:txBody>
          <a:bodyPr>
            <a:normAutofit fontScale="90000"/>
          </a:bodyPr>
          <a:lstStyle/>
          <a:p>
            <a:r>
              <a:rPr lang="en-US" dirty="0" smtClean="0">
                <a:solidFill>
                  <a:srgbClr val="4F81BD"/>
                </a:solidFill>
                <a:latin typeface="Manita Px"/>
                <a:cs typeface="Manita Px"/>
              </a:rPr>
              <a:t>Creating Shared, sustained interactions and conversations with children</a:t>
            </a:r>
            <a:endParaRPr lang="en-US" dirty="0">
              <a:solidFill>
                <a:srgbClr val="4F81BD"/>
              </a:solidFill>
              <a:latin typeface="Manita Px"/>
              <a:cs typeface="Manita Px"/>
            </a:endParaRPr>
          </a:p>
        </p:txBody>
      </p:sp>
      <p:sp>
        <p:nvSpPr>
          <p:cNvPr id="5" name="Content Placeholder 4"/>
          <p:cNvSpPr>
            <a:spLocks noGrp="1"/>
          </p:cNvSpPr>
          <p:nvPr>
            <p:ph idx="1"/>
          </p:nvPr>
        </p:nvSpPr>
        <p:spPr>
          <a:xfrm>
            <a:off x="457200" y="1873249"/>
            <a:ext cx="8229600" cy="3627175"/>
          </a:xfrm>
        </p:spPr>
        <p:txBody>
          <a:bodyPr>
            <a:normAutofit/>
          </a:bodyPr>
          <a:lstStyle/>
          <a:p>
            <a:r>
              <a:rPr lang="en-US" dirty="0" smtClean="0"/>
              <a:t>Ask authentic open-ended questions</a:t>
            </a:r>
          </a:p>
          <a:p>
            <a:r>
              <a:rPr lang="en-US" dirty="0" smtClean="0"/>
              <a:t>Encourage children to ask questions</a:t>
            </a:r>
          </a:p>
          <a:p>
            <a:r>
              <a:rPr lang="en-US" dirty="0" smtClean="0"/>
              <a:t>Make meaningful comments</a:t>
            </a:r>
          </a:p>
          <a:p>
            <a:r>
              <a:rPr lang="en-US" dirty="0" smtClean="0"/>
              <a:t>Offer explanations at times and also encourage children to explain</a:t>
            </a:r>
          </a:p>
          <a:p>
            <a:r>
              <a:rPr lang="en-US" dirty="0" smtClean="0"/>
              <a:t>Promote collaborative </a:t>
            </a:r>
            <a:r>
              <a:rPr lang="en-US" dirty="0" smtClean="0"/>
              <a:t>problem-solving</a:t>
            </a:r>
            <a:endParaRPr lang="en-AU" dirty="0"/>
          </a:p>
        </p:txBody>
      </p:sp>
    </p:spTree>
    <p:extLst>
      <p:ext uri="{BB962C8B-B14F-4D97-AF65-F5344CB8AC3E}">
        <p14:creationId xmlns:p14="http://schemas.microsoft.com/office/powerpoint/2010/main" val="38537879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50" y="274638"/>
            <a:ext cx="8985250" cy="1143000"/>
          </a:xfrm>
        </p:spPr>
        <p:txBody>
          <a:bodyPr>
            <a:normAutofit fontScale="90000"/>
          </a:bodyPr>
          <a:lstStyle/>
          <a:p>
            <a:r>
              <a:rPr lang="en-US" dirty="0" smtClean="0">
                <a:solidFill>
                  <a:srgbClr val="4F81BD"/>
                </a:solidFill>
                <a:latin typeface="Manita Px"/>
                <a:cs typeface="Manita Px"/>
              </a:rPr>
              <a:t>Creating Shared, sustained interactions and conversations with children (cont.)</a:t>
            </a:r>
            <a:endParaRPr lang="en-US" dirty="0">
              <a:solidFill>
                <a:srgbClr val="4F81BD"/>
              </a:solidFill>
              <a:latin typeface="Manita Px"/>
              <a:cs typeface="Manita Px"/>
            </a:endParaRPr>
          </a:p>
        </p:txBody>
      </p:sp>
      <p:sp>
        <p:nvSpPr>
          <p:cNvPr id="5" name="Content Placeholder 4"/>
          <p:cNvSpPr>
            <a:spLocks noGrp="1"/>
          </p:cNvSpPr>
          <p:nvPr>
            <p:ph idx="1"/>
          </p:nvPr>
        </p:nvSpPr>
        <p:spPr>
          <a:xfrm>
            <a:off x="457200" y="1873249"/>
            <a:ext cx="8229600" cy="3627175"/>
          </a:xfrm>
        </p:spPr>
        <p:txBody>
          <a:bodyPr>
            <a:normAutofit/>
          </a:bodyPr>
          <a:lstStyle/>
          <a:p>
            <a:r>
              <a:rPr lang="en-US" dirty="0" smtClean="0"/>
              <a:t>Clarify concepts or ideas</a:t>
            </a:r>
          </a:p>
          <a:p>
            <a:r>
              <a:rPr lang="en-US" dirty="0" smtClean="0"/>
              <a:t>Collaborate to create new ideas together (co-construction)</a:t>
            </a:r>
          </a:p>
          <a:p>
            <a:r>
              <a:rPr lang="en-US" dirty="0" smtClean="0"/>
              <a:t>Make connections with previous learning</a:t>
            </a:r>
          </a:p>
          <a:p>
            <a:r>
              <a:rPr lang="en-US" dirty="0" smtClean="0"/>
              <a:t>Extend conversations</a:t>
            </a:r>
          </a:p>
          <a:p>
            <a:r>
              <a:rPr lang="en-US" dirty="0" smtClean="0"/>
              <a:t>Discuss children’s </a:t>
            </a:r>
            <a:r>
              <a:rPr lang="en-US" dirty="0"/>
              <a:t>theories and </a:t>
            </a:r>
            <a:r>
              <a:rPr lang="en-US" dirty="0" smtClean="0"/>
              <a:t>hypotheses</a:t>
            </a:r>
            <a:endParaRPr lang="en-AU" dirty="0"/>
          </a:p>
        </p:txBody>
      </p:sp>
    </p:spTree>
    <p:extLst>
      <p:ext uri="{BB962C8B-B14F-4D97-AF65-F5344CB8AC3E}">
        <p14:creationId xmlns:p14="http://schemas.microsoft.com/office/powerpoint/2010/main" val="33400409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50" y="274638"/>
            <a:ext cx="8985250" cy="1143000"/>
          </a:xfrm>
        </p:spPr>
        <p:txBody>
          <a:bodyPr>
            <a:normAutofit/>
          </a:bodyPr>
          <a:lstStyle/>
          <a:p>
            <a:r>
              <a:rPr lang="en-US" dirty="0" smtClean="0">
                <a:solidFill>
                  <a:srgbClr val="4F81BD"/>
                </a:solidFill>
                <a:latin typeface="Manita Px"/>
                <a:cs typeface="Manita Px"/>
              </a:rPr>
              <a:t>families</a:t>
            </a:r>
            <a:r>
              <a:rPr lang="en-US" smtClean="0">
                <a:solidFill>
                  <a:srgbClr val="4F81BD"/>
                </a:solidFill>
                <a:latin typeface="Manita Px"/>
                <a:cs typeface="Manita Px"/>
              </a:rPr>
              <a:t>’ views</a:t>
            </a:r>
            <a:endParaRPr lang="en-US" dirty="0">
              <a:solidFill>
                <a:srgbClr val="4F81BD"/>
              </a:solidFill>
              <a:latin typeface="Manita Px"/>
              <a:cs typeface="Manita Px"/>
            </a:endParaRPr>
          </a:p>
        </p:txBody>
      </p:sp>
      <p:sp>
        <p:nvSpPr>
          <p:cNvPr id="5" name="Content Placeholder 4"/>
          <p:cNvSpPr>
            <a:spLocks noGrp="1"/>
          </p:cNvSpPr>
          <p:nvPr>
            <p:ph idx="1"/>
          </p:nvPr>
        </p:nvSpPr>
        <p:spPr>
          <a:xfrm>
            <a:off x="457200" y="1873249"/>
            <a:ext cx="8229600" cy="3627175"/>
          </a:xfrm>
        </p:spPr>
        <p:txBody>
          <a:bodyPr>
            <a:normAutofit fontScale="92500" lnSpcReduction="10000"/>
          </a:bodyPr>
          <a:lstStyle/>
          <a:p>
            <a:pPr lvl="0"/>
            <a:r>
              <a:rPr lang="en-AU" dirty="0" smtClean="0"/>
              <a:t>Play an essential role in their children’s learning and development</a:t>
            </a:r>
          </a:p>
          <a:p>
            <a:pPr lvl="0"/>
            <a:r>
              <a:rPr lang="en-AU" dirty="0" smtClean="0"/>
              <a:t>Are a valuable source of information about their children</a:t>
            </a:r>
          </a:p>
          <a:p>
            <a:pPr lvl="0"/>
            <a:r>
              <a:rPr lang="en-AU" dirty="0" smtClean="0"/>
              <a:t>Can give information about </a:t>
            </a:r>
            <a:r>
              <a:rPr lang="en-AU" smtClean="0"/>
              <a:t>their </a:t>
            </a:r>
            <a:r>
              <a:rPr lang="en-AU" smtClean="0"/>
              <a:t>children’s </a:t>
            </a:r>
            <a:r>
              <a:rPr lang="en-AU" dirty="0" smtClean="0"/>
              <a:t>past experiences, </a:t>
            </a:r>
            <a:r>
              <a:rPr lang="en-AU" dirty="0"/>
              <a:t>cultural background, temperament, interests, abilities, behaviour and learning in different settings</a:t>
            </a:r>
          </a:p>
        </p:txBody>
      </p:sp>
    </p:spTree>
    <p:extLst>
      <p:ext uri="{BB962C8B-B14F-4D97-AF65-F5344CB8AC3E}">
        <p14:creationId xmlns:p14="http://schemas.microsoft.com/office/powerpoint/2010/main" val="29774374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50" y="274638"/>
            <a:ext cx="8985250" cy="1143000"/>
          </a:xfrm>
        </p:spPr>
        <p:txBody>
          <a:bodyPr>
            <a:normAutofit fontScale="90000"/>
          </a:bodyPr>
          <a:lstStyle/>
          <a:p>
            <a:r>
              <a:rPr lang="en-US" dirty="0" smtClean="0">
                <a:solidFill>
                  <a:srgbClr val="4F81BD"/>
                </a:solidFill>
                <a:latin typeface="Manita Px"/>
                <a:cs typeface="Manita Px"/>
              </a:rPr>
              <a:t>Evaluation of curriculum or program components</a:t>
            </a:r>
            <a:endParaRPr lang="en-US" dirty="0">
              <a:solidFill>
                <a:srgbClr val="4F81BD"/>
              </a:solidFill>
              <a:latin typeface="Manita Px"/>
              <a:cs typeface="Manita Px"/>
            </a:endParaRPr>
          </a:p>
        </p:txBody>
      </p:sp>
      <p:sp>
        <p:nvSpPr>
          <p:cNvPr id="5" name="Content Placeholder 4"/>
          <p:cNvSpPr>
            <a:spLocks noGrp="1"/>
          </p:cNvSpPr>
          <p:nvPr>
            <p:ph idx="1"/>
          </p:nvPr>
        </p:nvSpPr>
        <p:spPr>
          <a:xfrm>
            <a:off x="457200" y="1873249"/>
            <a:ext cx="8229600" cy="3627175"/>
          </a:xfrm>
        </p:spPr>
        <p:txBody>
          <a:bodyPr>
            <a:normAutofit/>
          </a:bodyPr>
          <a:lstStyle/>
          <a:p>
            <a:pPr marL="0" indent="0">
              <a:buNone/>
            </a:pPr>
            <a:r>
              <a:rPr lang="en-US" dirty="0"/>
              <a:t>Professionals not only assess children’s learning, they also evaluate or </a:t>
            </a:r>
            <a:r>
              <a:rPr lang="en-US" dirty="0" smtClean="0"/>
              <a:t>assess their </a:t>
            </a:r>
            <a:r>
              <a:rPr lang="en-US" dirty="0"/>
              <a:t>program or curriculum (environments, resources, routines, experiences</a:t>
            </a:r>
            <a:r>
              <a:rPr lang="en-US" dirty="0" smtClean="0"/>
              <a:t>, events</a:t>
            </a:r>
            <a:r>
              <a:rPr lang="en-US" dirty="0"/>
              <a:t>, interactions, conversations) and how it supports or limits </a:t>
            </a:r>
            <a:r>
              <a:rPr lang="en-US" dirty="0" smtClean="0"/>
              <a:t>children’s learning </a:t>
            </a:r>
            <a:r>
              <a:rPr lang="en-US" dirty="0"/>
              <a:t>and </a:t>
            </a:r>
            <a:r>
              <a:rPr lang="en-US" dirty="0" smtClean="0"/>
              <a:t>development</a:t>
            </a:r>
            <a:endParaRPr lang="en-AU" dirty="0"/>
          </a:p>
        </p:txBody>
      </p:sp>
    </p:spTree>
    <p:extLst>
      <p:ext uri="{BB962C8B-B14F-4D97-AF65-F5344CB8AC3E}">
        <p14:creationId xmlns:p14="http://schemas.microsoft.com/office/powerpoint/2010/main" val="3615854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4F81BD"/>
                </a:solidFill>
                <a:latin typeface="Manita Px"/>
                <a:cs typeface="Manita Px"/>
              </a:rPr>
              <a:t>early childhood professionals </a:t>
            </a:r>
            <a:r>
              <a:rPr lang="en-US" dirty="0" smtClean="0">
                <a:solidFill>
                  <a:srgbClr val="4F81BD"/>
                </a:solidFill>
                <a:latin typeface="Manita Px"/>
                <a:cs typeface="Manita Px"/>
              </a:rPr>
              <a:t>… (cont.)</a:t>
            </a:r>
            <a:endParaRPr lang="en-US" dirty="0">
              <a:solidFill>
                <a:srgbClr val="4F81BD"/>
              </a:solidFill>
              <a:latin typeface="Manita Px"/>
              <a:cs typeface="Manita Px"/>
            </a:endParaRPr>
          </a:p>
        </p:txBody>
      </p:sp>
      <p:sp>
        <p:nvSpPr>
          <p:cNvPr id="3" name="Content Placeholder 2"/>
          <p:cNvSpPr>
            <a:spLocks noGrp="1"/>
          </p:cNvSpPr>
          <p:nvPr>
            <p:ph idx="1"/>
          </p:nvPr>
        </p:nvSpPr>
        <p:spPr/>
        <p:txBody>
          <a:bodyPr>
            <a:normAutofit lnSpcReduction="10000"/>
          </a:bodyPr>
          <a:lstStyle/>
          <a:p>
            <a:pPr lvl="0"/>
            <a:r>
              <a:rPr lang="en-AU" dirty="0" smtClean="0"/>
              <a:t>Are aware of the health and wellbeing of the family when planning for the child’s learning and development</a:t>
            </a:r>
          </a:p>
          <a:p>
            <a:pPr lvl="0"/>
            <a:r>
              <a:rPr lang="en-AU" dirty="0" smtClean="0"/>
              <a:t>Assess children’s learning in ways that:</a:t>
            </a:r>
          </a:p>
          <a:p>
            <a:pPr lvl="1"/>
            <a:r>
              <a:rPr lang="en-AU" dirty="0" smtClean="0"/>
              <a:t>inform </a:t>
            </a:r>
            <a:r>
              <a:rPr lang="en-AU" dirty="0"/>
              <a:t>their practice</a:t>
            </a:r>
          </a:p>
          <a:p>
            <a:pPr lvl="1"/>
            <a:r>
              <a:rPr lang="en-AU" dirty="0"/>
              <a:t>include children’s views of their own learning</a:t>
            </a:r>
          </a:p>
          <a:p>
            <a:pPr lvl="1"/>
            <a:r>
              <a:rPr lang="en-AU" dirty="0"/>
              <a:t>are authentic and responsive to how children demonstrate their learning and development</a:t>
            </a:r>
          </a:p>
        </p:txBody>
      </p:sp>
    </p:spTree>
    <p:extLst>
      <p:ext uri="{BB962C8B-B14F-4D97-AF65-F5344CB8AC3E}">
        <p14:creationId xmlns:p14="http://schemas.microsoft.com/office/powerpoint/2010/main" val="1496374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4F81BD"/>
                </a:solidFill>
                <a:latin typeface="Manita Px"/>
                <a:cs typeface="Manita Px"/>
              </a:rPr>
              <a:t>early childhood professionals </a:t>
            </a:r>
            <a:r>
              <a:rPr lang="en-US" dirty="0" smtClean="0">
                <a:solidFill>
                  <a:srgbClr val="4F81BD"/>
                </a:solidFill>
                <a:latin typeface="Manita Px"/>
                <a:cs typeface="Manita Px"/>
              </a:rPr>
              <a:t>… (cont.)</a:t>
            </a:r>
            <a:endParaRPr lang="en-US" dirty="0">
              <a:solidFill>
                <a:srgbClr val="4F81BD"/>
              </a:solidFill>
              <a:latin typeface="Manita Px"/>
              <a:cs typeface="Manita Px"/>
            </a:endParaRPr>
          </a:p>
        </p:txBody>
      </p:sp>
      <p:sp>
        <p:nvSpPr>
          <p:cNvPr id="3" name="Content Placeholder 2"/>
          <p:cNvSpPr>
            <a:spLocks noGrp="1"/>
          </p:cNvSpPr>
          <p:nvPr>
            <p:ph idx="1"/>
          </p:nvPr>
        </p:nvSpPr>
        <p:spPr/>
        <p:txBody>
          <a:bodyPr>
            <a:normAutofit/>
          </a:bodyPr>
          <a:lstStyle/>
          <a:p>
            <a:pPr lvl="1"/>
            <a:r>
              <a:rPr lang="en-AU" dirty="0"/>
              <a:t>draw on families’ perspectives, knowledge, experiences and expectations</a:t>
            </a:r>
          </a:p>
          <a:p>
            <a:pPr lvl="1"/>
            <a:r>
              <a:rPr lang="en-AU" dirty="0"/>
              <a:t>consider children in the context of their families and provide support to families when necessary</a:t>
            </a:r>
          </a:p>
          <a:p>
            <a:pPr lvl="1"/>
            <a:r>
              <a:rPr lang="en-AU" dirty="0"/>
              <a:t>value the culturally specific knowledge embedded within communities about children’s learning and development</a:t>
            </a:r>
          </a:p>
        </p:txBody>
      </p:sp>
    </p:spTree>
    <p:extLst>
      <p:ext uri="{BB962C8B-B14F-4D97-AF65-F5344CB8AC3E}">
        <p14:creationId xmlns:p14="http://schemas.microsoft.com/office/powerpoint/2010/main" val="1650144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4F81BD"/>
                </a:solidFill>
                <a:latin typeface="Manita Px"/>
                <a:cs typeface="Manita Px"/>
              </a:rPr>
              <a:t>early childhood professionals </a:t>
            </a:r>
            <a:r>
              <a:rPr lang="en-US" dirty="0" smtClean="0">
                <a:solidFill>
                  <a:srgbClr val="4F81BD"/>
                </a:solidFill>
                <a:latin typeface="Manita Px"/>
                <a:cs typeface="Manita Px"/>
              </a:rPr>
              <a:t>… (cont.)</a:t>
            </a:r>
            <a:endParaRPr lang="en-US" dirty="0">
              <a:solidFill>
                <a:srgbClr val="4F81BD"/>
              </a:solidFill>
              <a:latin typeface="Manita Px"/>
              <a:cs typeface="Manita Px"/>
            </a:endParaRPr>
          </a:p>
        </p:txBody>
      </p:sp>
      <p:sp>
        <p:nvSpPr>
          <p:cNvPr id="3" name="Content Placeholder 2"/>
          <p:cNvSpPr>
            <a:spLocks noGrp="1"/>
          </p:cNvSpPr>
          <p:nvPr>
            <p:ph idx="1"/>
          </p:nvPr>
        </p:nvSpPr>
        <p:spPr/>
        <p:txBody>
          <a:bodyPr>
            <a:normAutofit lnSpcReduction="10000"/>
          </a:bodyPr>
          <a:lstStyle/>
          <a:p>
            <a:pPr lvl="1"/>
            <a:r>
              <a:rPr lang="en-AU" dirty="0"/>
              <a:t>are transparent and objective, and provide families with information about their children’s learning and development, and about what they can do to further support their children</a:t>
            </a:r>
          </a:p>
          <a:p>
            <a:pPr lvl="1"/>
            <a:r>
              <a:rPr lang="en-AU" dirty="0"/>
              <a:t>gather and analyse information from a wide range of sources to help them assess and plan effectively</a:t>
            </a:r>
          </a:p>
          <a:p>
            <a:pPr lvl="1"/>
            <a:r>
              <a:rPr lang="en-AU" dirty="0"/>
              <a:t>provide the best possible advice and guidance to children and their families</a:t>
            </a:r>
          </a:p>
        </p:txBody>
      </p:sp>
    </p:spTree>
    <p:extLst>
      <p:ext uri="{BB962C8B-B14F-4D97-AF65-F5344CB8AC3E}">
        <p14:creationId xmlns:p14="http://schemas.microsoft.com/office/powerpoint/2010/main" val="3994323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4F81BD"/>
                </a:solidFill>
                <a:latin typeface="Manita Px"/>
                <a:cs typeface="Manita Px"/>
              </a:rPr>
              <a:t>Examples of strategies and tools</a:t>
            </a:r>
            <a:endParaRPr lang="en-US" dirty="0">
              <a:solidFill>
                <a:srgbClr val="4F81BD"/>
              </a:solidFill>
              <a:latin typeface="Manita Px"/>
              <a:cs typeface="Manita Px"/>
            </a:endParaRPr>
          </a:p>
        </p:txBody>
      </p:sp>
      <p:sp>
        <p:nvSpPr>
          <p:cNvPr id="3" name="Content Placeholder 2"/>
          <p:cNvSpPr>
            <a:spLocks noGrp="1"/>
          </p:cNvSpPr>
          <p:nvPr>
            <p:ph idx="1"/>
          </p:nvPr>
        </p:nvSpPr>
        <p:spPr/>
        <p:txBody>
          <a:bodyPr>
            <a:normAutofit fontScale="92500" lnSpcReduction="20000"/>
          </a:bodyPr>
          <a:lstStyle/>
          <a:p>
            <a:pPr lvl="0"/>
            <a:r>
              <a:rPr lang="en-AU" dirty="0" smtClean="0"/>
              <a:t>Maternal and child health nurses use key ages and stages framework and parents’ evaluation of developmental status (PEDS)</a:t>
            </a:r>
          </a:p>
          <a:p>
            <a:pPr lvl="0"/>
            <a:r>
              <a:rPr lang="en-AU" dirty="0" smtClean="0"/>
              <a:t>Educators in education and care settings use anecdotal records</a:t>
            </a:r>
          </a:p>
          <a:p>
            <a:pPr lvl="0"/>
            <a:r>
              <a:rPr lang="en-AU" dirty="0" smtClean="0"/>
              <a:t>Teachers in the early years of school use </a:t>
            </a:r>
            <a:r>
              <a:rPr lang="en-AU" dirty="0" err="1" smtClean="0"/>
              <a:t>english</a:t>
            </a:r>
            <a:r>
              <a:rPr lang="en-AU" dirty="0" smtClean="0"/>
              <a:t> online interview</a:t>
            </a:r>
          </a:p>
          <a:p>
            <a:r>
              <a:rPr lang="en-US" dirty="0" smtClean="0"/>
              <a:t>Early childhood intervention professionals use play-based assessment</a:t>
            </a:r>
            <a:r>
              <a:rPr lang="en-AU" dirty="0" smtClean="0"/>
              <a:t> </a:t>
            </a:r>
            <a:endParaRPr lang="en-AU" dirty="0"/>
          </a:p>
        </p:txBody>
      </p:sp>
    </p:spTree>
    <p:extLst>
      <p:ext uri="{BB962C8B-B14F-4D97-AF65-F5344CB8AC3E}">
        <p14:creationId xmlns:p14="http://schemas.microsoft.com/office/powerpoint/2010/main" val="1679445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4F81BD"/>
                </a:solidFill>
                <a:latin typeface="Manita Px"/>
                <a:cs typeface="Manita Px"/>
              </a:rPr>
              <a:t>Three common kinds of assessment</a:t>
            </a:r>
            <a:endParaRPr lang="en-US" dirty="0">
              <a:solidFill>
                <a:srgbClr val="4F81BD"/>
              </a:solidFill>
              <a:latin typeface="Manita Px"/>
              <a:cs typeface="Manita Px"/>
            </a:endParaRPr>
          </a:p>
        </p:txBody>
      </p:sp>
      <p:sp>
        <p:nvSpPr>
          <p:cNvPr id="3" name="Content Placeholder 2"/>
          <p:cNvSpPr>
            <a:spLocks noGrp="1"/>
          </p:cNvSpPr>
          <p:nvPr>
            <p:ph idx="1"/>
          </p:nvPr>
        </p:nvSpPr>
        <p:spPr>
          <a:xfrm>
            <a:off x="501650" y="1600201"/>
            <a:ext cx="8229600" cy="3900224"/>
          </a:xfrm>
        </p:spPr>
        <p:txBody>
          <a:bodyPr>
            <a:normAutofit/>
          </a:bodyPr>
          <a:lstStyle/>
          <a:p>
            <a:r>
              <a:rPr lang="en-US" dirty="0" smtClean="0"/>
              <a:t>Assessment </a:t>
            </a:r>
            <a:r>
              <a:rPr lang="en-US" i="1" dirty="0" smtClean="0"/>
              <a:t>of</a:t>
            </a:r>
            <a:r>
              <a:rPr lang="en-US" dirty="0" smtClean="0"/>
              <a:t> learning and development</a:t>
            </a:r>
          </a:p>
          <a:p>
            <a:r>
              <a:rPr lang="en-US" dirty="0" smtClean="0"/>
              <a:t>Assessment </a:t>
            </a:r>
            <a:r>
              <a:rPr lang="en-US" i="1" dirty="0" smtClean="0"/>
              <a:t>as</a:t>
            </a:r>
            <a:r>
              <a:rPr lang="en-US" dirty="0" smtClean="0"/>
              <a:t> learning and development </a:t>
            </a:r>
          </a:p>
          <a:p>
            <a:r>
              <a:rPr lang="en-US" dirty="0" smtClean="0"/>
              <a:t>Assessment </a:t>
            </a:r>
            <a:r>
              <a:rPr lang="en-US" i="1" dirty="0" smtClean="0"/>
              <a:t>for</a:t>
            </a:r>
            <a:r>
              <a:rPr lang="en-US" dirty="0" smtClean="0"/>
              <a:t> learning and development</a:t>
            </a:r>
          </a:p>
          <a:p>
            <a:endParaRPr lang="en-US" dirty="0"/>
          </a:p>
          <a:p>
            <a:pPr marL="0" indent="0">
              <a:buNone/>
            </a:pPr>
            <a:r>
              <a:rPr lang="en-US" dirty="0"/>
              <a:t>All types of assessment strategies contribute to assessment for learning </a:t>
            </a:r>
            <a:r>
              <a:rPr lang="en-US" dirty="0" smtClean="0"/>
              <a:t>and development</a:t>
            </a:r>
            <a:endParaRPr lang="en-AU" dirty="0"/>
          </a:p>
        </p:txBody>
      </p:sp>
    </p:spTree>
    <p:extLst>
      <p:ext uri="{BB962C8B-B14F-4D97-AF65-F5344CB8AC3E}">
        <p14:creationId xmlns:p14="http://schemas.microsoft.com/office/powerpoint/2010/main" val="4180815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50" y="274638"/>
            <a:ext cx="8731250" cy="1143000"/>
          </a:xfrm>
        </p:spPr>
        <p:txBody>
          <a:bodyPr>
            <a:normAutofit fontScale="90000"/>
          </a:bodyPr>
          <a:lstStyle/>
          <a:p>
            <a:r>
              <a:rPr lang="en-US" dirty="0" smtClean="0">
                <a:solidFill>
                  <a:srgbClr val="4F81BD"/>
                </a:solidFill>
                <a:latin typeface="Manita Px"/>
                <a:cs typeface="Manita Px"/>
              </a:rPr>
              <a:t>Assessment of learning and development</a:t>
            </a:r>
            <a:endParaRPr lang="en-US" dirty="0">
              <a:solidFill>
                <a:srgbClr val="4F81BD"/>
              </a:solidFill>
              <a:latin typeface="Manita Px"/>
              <a:cs typeface="Manita Px"/>
            </a:endParaRPr>
          </a:p>
        </p:txBody>
      </p:sp>
      <p:sp>
        <p:nvSpPr>
          <p:cNvPr id="3" name="Content Placeholder 2"/>
          <p:cNvSpPr>
            <a:spLocks noGrp="1"/>
          </p:cNvSpPr>
          <p:nvPr>
            <p:ph idx="1"/>
          </p:nvPr>
        </p:nvSpPr>
        <p:spPr/>
        <p:txBody>
          <a:bodyPr>
            <a:normAutofit fontScale="85000" lnSpcReduction="20000"/>
          </a:bodyPr>
          <a:lstStyle/>
          <a:p>
            <a:r>
              <a:rPr lang="en-US" dirty="0" smtClean="0"/>
              <a:t>Summarises what children know, understand and can do at a particular point in time</a:t>
            </a:r>
          </a:p>
          <a:p>
            <a:r>
              <a:rPr lang="en-US" dirty="0" smtClean="0"/>
              <a:t>Includes large-scale, population assessment strategies such as the </a:t>
            </a:r>
            <a:r>
              <a:rPr lang="en-US" dirty="0" smtClean="0"/>
              <a:t>National Assessment Program </a:t>
            </a:r>
            <a:r>
              <a:rPr lang="en-US" dirty="0" smtClean="0"/>
              <a:t>- </a:t>
            </a:r>
            <a:r>
              <a:rPr lang="en-US" dirty="0" smtClean="0"/>
              <a:t>Literacy </a:t>
            </a:r>
            <a:r>
              <a:rPr lang="en-US" dirty="0" smtClean="0"/>
              <a:t>and </a:t>
            </a:r>
            <a:r>
              <a:rPr lang="en-US" dirty="0" smtClean="0"/>
              <a:t>Numeracy </a:t>
            </a:r>
            <a:r>
              <a:rPr lang="en-US" dirty="0" smtClean="0"/>
              <a:t>(NAPLAN) and the </a:t>
            </a:r>
            <a:r>
              <a:rPr lang="en-US" dirty="0"/>
              <a:t>A</a:t>
            </a:r>
            <a:r>
              <a:rPr lang="en-US" dirty="0" smtClean="0"/>
              <a:t>ustralian Early Development </a:t>
            </a:r>
            <a:r>
              <a:rPr lang="en-US" dirty="0"/>
              <a:t>I</a:t>
            </a:r>
            <a:r>
              <a:rPr lang="en-US" dirty="0" smtClean="0"/>
              <a:t>ndex</a:t>
            </a:r>
            <a:endParaRPr lang="en-US" dirty="0" smtClean="0"/>
          </a:p>
          <a:p>
            <a:r>
              <a:rPr lang="en-US" dirty="0" smtClean="0"/>
              <a:t>A transition learning and development statement is also an example of a summary statement which can be helpful when there are shared concerns about a child’s learning and development</a:t>
            </a:r>
            <a:endParaRPr lang="en-AU" dirty="0"/>
          </a:p>
        </p:txBody>
      </p:sp>
    </p:spTree>
    <p:extLst>
      <p:ext uri="{BB962C8B-B14F-4D97-AF65-F5344CB8AC3E}">
        <p14:creationId xmlns:p14="http://schemas.microsoft.com/office/powerpoint/2010/main" val="3342349840"/>
      </p:ext>
    </p:extLst>
  </p:cSld>
  <p:clrMapOvr>
    <a:masterClrMapping/>
  </p:clrMapOvr>
</p:sld>
</file>

<file path=ppt/theme/theme1.xml><?xml version="1.0" encoding="utf-8"?>
<a:theme xmlns:a="http://schemas.openxmlformats.org/drawingml/2006/main" name="Office Theme">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4778</TotalTime>
  <Words>1836</Words>
  <Application>Microsoft Macintosh PowerPoint</Application>
  <PresentationFormat>On-screen Show (4:3)</PresentationFormat>
  <Paragraphs>168</Paragraphs>
  <Slides>38</Slides>
  <Notes>1</Notes>
  <HiddenSlides>0</HiddenSlides>
  <MMClips>0</MMClips>
  <ScaleCrop>false</ScaleCrop>
  <HeadingPairs>
    <vt:vector size="4" baseType="variant">
      <vt:variant>
        <vt:lpstr>Theme</vt:lpstr>
      </vt:variant>
      <vt:variant>
        <vt:i4>2</vt:i4>
      </vt:variant>
      <vt:variant>
        <vt:lpstr>Slide Titles</vt:lpstr>
      </vt:variant>
      <vt:variant>
        <vt:i4>38</vt:i4>
      </vt:variant>
    </vt:vector>
  </HeadingPairs>
  <TitlesOfParts>
    <vt:vector size="40" baseType="lpstr">
      <vt:lpstr>Office Theme</vt:lpstr>
      <vt:lpstr>Custom Design</vt:lpstr>
      <vt:lpstr>7 Assessment for Development and Learning</vt:lpstr>
      <vt:lpstr>Assessment for learning and development</vt:lpstr>
      <vt:lpstr>early childhood professionals …</vt:lpstr>
      <vt:lpstr>early childhood professionals … (cont.)</vt:lpstr>
      <vt:lpstr>early childhood professionals … (cont.)</vt:lpstr>
      <vt:lpstr>early childhood professionals … (cont.)</vt:lpstr>
      <vt:lpstr>Examples of strategies and tools</vt:lpstr>
      <vt:lpstr>Three common kinds of assessment</vt:lpstr>
      <vt:lpstr>Assessment of learning and development</vt:lpstr>
      <vt:lpstr>Assessment as learning and development</vt:lpstr>
      <vt:lpstr>Assessment for learning and development</vt:lpstr>
      <vt:lpstr>Assessing for learning and development</vt:lpstr>
      <vt:lpstr>Why assess?</vt:lpstr>
      <vt:lpstr>Why assess? (cont.)</vt:lpstr>
      <vt:lpstr>Empowering children through assessment</vt:lpstr>
      <vt:lpstr>Early Years Planning Cycle</vt:lpstr>
      <vt:lpstr>Collect information</vt:lpstr>
      <vt:lpstr>Collect information (cont.)</vt:lpstr>
      <vt:lpstr>Question/analyse</vt:lpstr>
      <vt:lpstr>Question/analyse (cont.)</vt:lpstr>
      <vt:lpstr>Plan</vt:lpstr>
      <vt:lpstr>Act and do </vt:lpstr>
      <vt:lpstr>Review</vt:lpstr>
      <vt:lpstr>Effective assessment</vt:lpstr>
      <vt:lpstr>Effective assessment (cont.)</vt:lpstr>
      <vt:lpstr>Authentic assessments take place …</vt:lpstr>
      <vt:lpstr>Authentic assessments take place when children…</vt:lpstr>
      <vt:lpstr>assessments need to be…</vt:lpstr>
      <vt:lpstr>Holistic assessment in practice</vt:lpstr>
      <vt:lpstr>objective assessment in practice</vt:lpstr>
      <vt:lpstr>Children’s learning and ongoing assessment</vt:lpstr>
      <vt:lpstr>ongoing assessment over time</vt:lpstr>
      <vt:lpstr>Culturally and linguistically appropriate assessment in practice</vt:lpstr>
      <vt:lpstr>Incorporating children’s views</vt:lpstr>
      <vt:lpstr>Creating Shared, sustained interactions and conversations with children</vt:lpstr>
      <vt:lpstr>Creating Shared, sustained interactions and conversations with children (cont.)</vt:lpstr>
      <vt:lpstr>families’ views</vt:lpstr>
      <vt:lpstr>Evaluation of curriculum or program components</vt:lpstr>
    </vt:vector>
  </TitlesOfParts>
  <Company>Lauren Percy Creative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 Wilson</dc:creator>
  <cp:lastModifiedBy>Judy O'Keefe</cp:lastModifiedBy>
  <cp:revision>173</cp:revision>
  <dcterms:created xsi:type="dcterms:W3CDTF">2012-08-05T09:21:56Z</dcterms:created>
  <dcterms:modified xsi:type="dcterms:W3CDTF">2012-11-13T00:58:00Z</dcterms:modified>
</cp:coreProperties>
</file>